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4"/>
  </p:notesMasterIdLst>
  <p:sldIdLst>
    <p:sldId id="256" r:id="rId2"/>
    <p:sldId id="258" r:id="rId3"/>
    <p:sldId id="259" r:id="rId4"/>
    <p:sldId id="321" r:id="rId5"/>
    <p:sldId id="322" r:id="rId6"/>
    <p:sldId id="336" r:id="rId7"/>
    <p:sldId id="323" r:id="rId8"/>
    <p:sldId id="338" r:id="rId9"/>
    <p:sldId id="324" r:id="rId10"/>
    <p:sldId id="326" r:id="rId11"/>
    <p:sldId id="327" r:id="rId12"/>
    <p:sldId id="328" r:id="rId13"/>
    <p:sldId id="329" r:id="rId14"/>
    <p:sldId id="330" r:id="rId15"/>
    <p:sldId id="331" r:id="rId16"/>
    <p:sldId id="332" r:id="rId17"/>
    <p:sldId id="333" r:id="rId18"/>
    <p:sldId id="334" r:id="rId19"/>
    <p:sldId id="339" r:id="rId20"/>
    <p:sldId id="335" r:id="rId21"/>
    <p:sldId id="319" r:id="rId22"/>
    <p:sldId id="314" r:id="rId23"/>
  </p:sldIdLst>
  <p:sldSz cx="9144000" cy="5143500" type="screen16x9"/>
  <p:notesSz cx="6858000" cy="9144000"/>
  <p:embeddedFontLst>
    <p:embeddedFont>
      <p:font typeface="Arimo" panose="020B0604020202020204" charset="0"/>
      <p:regular r:id="rId25"/>
      <p:bold r:id="rId26"/>
      <p:italic r:id="rId27"/>
      <p:boldItalic r:id="rId28"/>
    </p:embeddedFont>
    <p:embeddedFont>
      <p:font typeface="Krona One" panose="020B0604020202020204" charset="0"/>
      <p:regular r:id="rId29"/>
    </p:embeddedFont>
    <p:embeddedFont>
      <p:font typeface="Montserrat" panose="00000500000000000000" pitchFamily="2" charset="0"/>
      <p:regular r:id="rId30"/>
      <p:bold r:id="rId31"/>
      <p:italic r:id="rId32"/>
      <p:boldItalic r:id="rId33"/>
    </p:embeddedFont>
    <p:embeddedFont>
      <p:font typeface="Montserrat Black" panose="00000A00000000000000" pitchFamily="2" charset="0"/>
      <p:bold r:id="rId34"/>
      <p:boldItalic r:id="rId35"/>
    </p:embeddedFont>
    <p:embeddedFont>
      <p:font typeface="Montserrat ExtraBold" panose="00000900000000000000" pitchFamily="2" charset="0"/>
      <p:bold r:id="rId36"/>
      <p:boldItalic r:id="rId37"/>
    </p:embeddedFont>
    <p:embeddedFont>
      <p:font typeface="Playfair Display" panose="00000500000000000000" pitchFamily="2" charset="0"/>
      <p:regular r:id="rId38"/>
      <p:bold r:id="rId39"/>
      <p:italic r:id="rId40"/>
      <p:boldItalic r:id="rId41"/>
    </p:embeddedFont>
    <p:embeddedFont>
      <p:font typeface="Poppins" panose="000005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914CFBD-BDC4-46AC-9803-843FE6957B17}">
  <a:tblStyle styleId="{3914CFBD-BDC4-46AC-9803-843FE6957B1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106" d="100"/>
          <a:sy n="106" d="100"/>
        </p:scale>
        <p:origin x="7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338619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615ef1f6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615ef1f6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91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080b61eb8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080b61eb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7367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40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E08E576F-C8EB-439B-AAF4-662F0CEF4947}" type="slidenum">
              <a:rPr lang="vi-VN" smtClean="0"/>
              <a:t>21</a:t>
            </a:fld>
            <a:endParaRPr lang="vi-VN"/>
          </a:p>
        </p:txBody>
      </p:sp>
    </p:spTree>
    <p:extLst>
      <p:ext uri="{BB962C8B-B14F-4D97-AF65-F5344CB8AC3E}">
        <p14:creationId xmlns:p14="http://schemas.microsoft.com/office/powerpoint/2010/main" val="8157104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399329" y="-3503901"/>
            <a:ext cx="14588392" cy="13747603"/>
            <a:chOff x="-2399329" y="-3503901"/>
            <a:chExt cx="14588392" cy="13747603"/>
          </a:xfrm>
        </p:grpSpPr>
        <p:grpSp>
          <p:nvGrpSpPr>
            <p:cNvPr id="10" name="Google Shape;10;p2"/>
            <p:cNvGrpSpPr/>
            <p:nvPr/>
          </p:nvGrpSpPr>
          <p:grpSpPr>
            <a:xfrm>
              <a:off x="-2399329" y="-3503901"/>
              <a:ext cx="14389291" cy="13747603"/>
              <a:chOff x="-2399329" y="-3503901"/>
              <a:chExt cx="14389291" cy="13747603"/>
            </a:xfrm>
          </p:grpSpPr>
          <p:sp>
            <p:nvSpPr>
              <p:cNvPr id="11" name="Google Shape;11;p2"/>
              <p:cNvSpPr/>
              <p:nvPr/>
            </p:nvSpPr>
            <p:spPr>
              <a:xfrm rot="4815481">
                <a:off x="-1871902" y="-1207118"/>
                <a:ext cx="6487146" cy="6538537"/>
              </a:xfrm>
              <a:prstGeom prst="ellipse">
                <a:avLst/>
              </a:prstGeom>
              <a:gradFill>
                <a:gsLst>
                  <a:gs pos="0">
                    <a:srgbClr val="1645D3">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4815400">
                <a:off x="-1865468" y="2293952"/>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4815509">
                <a:off x="5302927" y="-216148"/>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4815446">
                <a:off x="1214240" y="1646016"/>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815509">
                <a:off x="939427" y="-3045723"/>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rot="4815446">
              <a:off x="3597065" y="469741"/>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4815400">
              <a:off x="149032" y="2532227"/>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Google Shape;18;p2"/>
          <p:cNvPicPr preferRelativeResize="0"/>
          <p:nvPr/>
        </p:nvPicPr>
        <p:blipFill>
          <a:blip r:embed="rId2">
            <a:alphaModFix amt="21000"/>
          </a:blip>
          <a:stretch>
            <a:fillRect/>
          </a:stretch>
        </p:blipFill>
        <p:spPr>
          <a:xfrm>
            <a:off x="0" y="0"/>
            <a:ext cx="9144000" cy="5143500"/>
          </a:xfrm>
          <a:prstGeom prst="rect">
            <a:avLst/>
          </a:prstGeom>
          <a:noFill/>
          <a:ln>
            <a:noFill/>
          </a:ln>
        </p:spPr>
      </p:pic>
      <p:sp>
        <p:nvSpPr>
          <p:cNvPr id="19" name="Google Shape;19;p2"/>
          <p:cNvSpPr txBox="1">
            <a:spLocks noGrp="1"/>
          </p:cNvSpPr>
          <p:nvPr>
            <p:ph type="ctrTitle"/>
          </p:nvPr>
        </p:nvSpPr>
        <p:spPr>
          <a:xfrm>
            <a:off x="749700" y="1335159"/>
            <a:ext cx="7644600" cy="15615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4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0" name="Google Shape;20;p2"/>
          <p:cNvSpPr txBox="1">
            <a:spLocks noGrp="1"/>
          </p:cNvSpPr>
          <p:nvPr>
            <p:ph type="subTitle" idx="1"/>
          </p:nvPr>
        </p:nvSpPr>
        <p:spPr>
          <a:xfrm>
            <a:off x="1831350" y="3419668"/>
            <a:ext cx="5481300" cy="4200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b="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1" name="Google Shape;21;p2"/>
          <p:cNvSpPr txBox="1">
            <a:spLocks noGrp="1"/>
          </p:cNvSpPr>
          <p:nvPr>
            <p:ph type="subTitle" idx="2"/>
          </p:nvPr>
        </p:nvSpPr>
        <p:spPr>
          <a:xfrm>
            <a:off x="749700" y="4599700"/>
            <a:ext cx="7644600" cy="315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00" b="0">
                <a:latin typeface="Krona One"/>
                <a:ea typeface="Krona One"/>
                <a:cs typeface="Krona One"/>
                <a:sym typeface="Krona 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grpSp>
        <p:nvGrpSpPr>
          <p:cNvPr id="23" name="Google Shape;23;p3"/>
          <p:cNvGrpSpPr/>
          <p:nvPr/>
        </p:nvGrpSpPr>
        <p:grpSpPr>
          <a:xfrm rot="10800000" flipH="1">
            <a:off x="-2696003" y="-4649251"/>
            <a:ext cx="15292590" cy="13876203"/>
            <a:chOff x="-2541703" y="-3503901"/>
            <a:chExt cx="15292590" cy="13876203"/>
          </a:xfrm>
        </p:grpSpPr>
        <p:sp>
          <p:nvSpPr>
            <p:cNvPr id="24" name="Google Shape;24;p3"/>
            <p:cNvSpPr/>
            <p:nvPr/>
          </p:nvSpPr>
          <p:spPr>
            <a:xfrm rot="4815481">
              <a:off x="-688902" y="-117968"/>
              <a:ext cx="6487146" cy="6538537"/>
            </a:xfrm>
            <a:prstGeom prst="ellipse">
              <a:avLst/>
            </a:prstGeom>
            <a:gradFill>
              <a:gsLst>
                <a:gs pos="0">
                  <a:srgbClr val="1645D3">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4815400">
              <a:off x="-2141868" y="2803227"/>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4815509">
              <a:off x="5302927" y="-216148"/>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4815446">
              <a:off x="4158890" y="1774616"/>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4815509">
              <a:off x="939427" y="-3045723"/>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 name="Google Shape;29;p3"/>
          <p:cNvPicPr preferRelativeResize="0"/>
          <p:nvPr/>
        </p:nvPicPr>
        <p:blipFill>
          <a:blip r:embed="rId2">
            <a:alphaModFix amt="21000"/>
          </a:blip>
          <a:stretch>
            <a:fillRect/>
          </a:stretch>
        </p:blipFill>
        <p:spPr>
          <a:xfrm>
            <a:off x="0" y="0"/>
            <a:ext cx="9144000" cy="5143500"/>
          </a:xfrm>
          <a:prstGeom prst="rect">
            <a:avLst/>
          </a:prstGeom>
          <a:noFill/>
          <a:ln>
            <a:noFill/>
          </a:ln>
        </p:spPr>
      </p:pic>
      <p:sp>
        <p:nvSpPr>
          <p:cNvPr id="30" name="Google Shape;30;p3"/>
          <p:cNvSpPr txBox="1">
            <a:spLocks noGrp="1"/>
          </p:cNvSpPr>
          <p:nvPr>
            <p:ph type="title"/>
          </p:nvPr>
        </p:nvSpPr>
        <p:spPr>
          <a:xfrm>
            <a:off x="3952900" y="2470075"/>
            <a:ext cx="4464300" cy="1092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7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1" name="Google Shape;31;p3"/>
          <p:cNvSpPr txBox="1">
            <a:spLocks noGrp="1"/>
          </p:cNvSpPr>
          <p:nvPr>
            <p:ph type="title" idx="2" hasCustomPrompt="1"/>
          </p:nvPr>
        </p:nvSpPr>
        <p:spPr>
          <a:xfrm>
            <a:off x="3952900" y="977375"/>
            <a:ext cx="2067000" cy="1275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6000"/>
              <a:buNone/>
              <a:defRPr sz="8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 name="Google Shape;32;p3"/>
          <p:cNvSpPr txBox="1">
            <a:spLocks noGrp="1"/>
          </p:cNvSpPr>
          <p:nvPr>
            <p:ph type="subTitle" idx="1"/>
          </p:nvPr>
        </p:nvSpPr>
        <p:spPr>
          <a:xfrm>
            <a:off x="3952900" y="3563100"/>
            <a:ext cx="4464300" cy="403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 name="Google Shape;33;p3"/>
          <p:cNvSpPr txBox="1">
            <a:spLocks noGrp="1"/>
          </p:cNvSpPr>
          <p:nvPr>
            <p:ph type="subTitle" idx="3"/>
          </p:nvPr>
        </p:nvSpPr>
        <p:spPr>
          <a:xfrm>
            <a:off x="749188" y="4599700"/>
            <a:ext cx="7644600" cy="315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00" b="0">
                <a:latin typeface="Krona One"/>
                <a:ea typeface="Krona One"/>
                <a:cs typeface="Krona One"/>
                <a:sym typeface="Krona 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4" name="Google Shape;34;p3"/>
          <p:cNvSpPr/>
          <p:nvPr/>
        </p:nvSpPr>
        <p:spPr>
          <a:xfrm rot="4815400">
            <a:off x="149032" y="2532227"/>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p:nvPr/>
        </p:nvSpPr>
        <p:spPr>
          <a:xfrm rot="5984600" flipH="1">
            <a:off x="-1501793" y="-2992718"/>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6"/>
          <p:cNvGrpSpPr/>
          <p:nvPr/>
        </p:nvGrpSpPr>
        <p:grpSpPr>
          <a:xfrm>
            <a:off x="-2696003" y="-4280876"/>
            <a:ext cx="15292590" cy="13378228"/>
            <a:chOff x="-2541703" y="-3005926"/>
            <a:chExt cx="15292590" cy="13378228"/>
          </a:xfrm>
        </p:grpSpPr>
        <p:sp>
          <p:nvSpPr>
            <p:cNvPr id="63" name="Google Shape;63;p6"/>
            <p:cNvSpPr/>
            <p:nvPr/>
          </p:nvSpPr>
          <p:spPr>
            <a:xfrm rot="4815481">
              <a:off x="-688902" y="-117968"/>
              <a:ext cx="6487146" cy="6538537"/>
            </a:xfrm>
            <a:prstGeom prst="ellipse">
              <a:avLst/>
            </a:prstGeom>
            <a:gradFill>
              <a:gsLst>
                <a:gs pos="0">
                  <a:srgbClr val="1645D3">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4815400">
              <a:off x="-2141868" y="2803227"/>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rot="4815509">
              <a:off x="5302927" y="-216148"/>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rot="4815446">
              <a:off x="4158890" y="1774616"/>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rot="4815509">
              <a:off x="4068852" y="-2547748"/>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8" name="Google Shape;68;p6"/>
          <p:cNvPicPr preferRelativeResize="0"/>
          <p:nvPr/>
        </p:nvPicPr>
        <p:blipFill>
          <a:blip r:embed="rId2">
            <a:alphaModFix amt="21000"/>
          </a:blip>
          <a:stretch>
            <a:fillRect/>
          </a:stretch>
        </p:blipFill>
        <p:spPr>
          <a:xfrm>
            <a:off x="0" y="0"/>
            <a:ext cx="9144000" cy="5143500"/>
          </a:xfrm>
          <a:prstGeom prst="rect">
            <a:avLst/>
          </a:prstGeom>
          <a:noFill/>
          <a:ln>
            <a:noFill/>
          </a:ln>
        </p:spPr>
      </p:pic>
      <p:sp>
        <p:nvSpPr>
          <p:cNvPr id="69" name="Google Shape;69;p6"/>
          <p:cNvSpPr txBox="1">
            <a:spLocks noGrp="1"/>
          </p:cNvSpPr>
          <p:nvPr>
            <p:ph type="title"/>
          </p:nvPr>
        </p:nvSpPr>
        <p:spPr>
          <a:xfrm>
            <a:off x="856050" y="457200"/>
            <a:ext cx="7431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grpSp>
        <p:nvGrpSpPr>
          <p:cNvPr id="94" name="Google Shape;94;p9"/>
          <p:cNvGrpSpPr/>
          <p:nvPr/>
        </p:nvGrpSpPr>
        <p:grpSpPr>
          <a:xfrm>
            <a:off x="-2696003" y="-4806151"/>
            <a:ext cx="14472390" cy="14046753"/>
            <a:chOff x="-2696003" y="-4806151"/>
            <a:chExt cx="14472390" cy="14046753"/>
          </a:xfrm>
        </p:grpSpPr>
        <p:grpSp>
          <p:nvGrpSpPr>
            <p:cNvPr id="95" name="Google Shape;95;p9"/>
            <p:cNvGrpSpPr/>
            <p:nvPr/>
          </p:nvGrpSpPr>
          <p:grpSpPr>
            <a:xfrm>
              <a:off x="-2696003" y="-4806151"/>
              <a:ext cx="14472390" cy="14046753"/>
              <a:chOff x="-2541703" y="-3108251"/>
              <a:chExt cx="14472390" cy="14046753"/>
            </a:xfrm>
          </p:grpSpPr>
          <p:sp>
            <p:nvSpPr>
              <p:cNvPr id="96" name="Google Shape;96;p9"/>
              <p:cNvSpPr/>
              <p:nvPr/>
            </p:nvSpPr>
            <p:spPr>
              <a:xfrm rot="4815481">
                <a:off x="-688902" y="-117968"/>
                <a:ext cx="6487146" cy="6538537"/>
              </a:xfrm>
              <a:prstGeom prst="ellipse">
                <a:avLst/>
              </a:prstGeom>
              <a:gradFill>
                <a:gsLst>
                  <a:gs pos="0">
                    <a:srgbClr val="1645D3">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rot="4815400">
                <a:off x="-2141868" y="2803227"/>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rot="4815509">
                <a:off x="5243652" y="1596127"/>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rot="5984554" flipH="1">
                <a:off x="615" y="-2519637"/>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rot="5984491" flipH="1">
                <a:off x="-1258848" y="4247080"/>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9"/>
            <p:cNvSpPr/>
            <p:nvPr/>
          </p:nvSpPr>
          <p:spPr>
            <a:xfrm rot="5984554" flipH="1">
              <a:off x="3032015" y="-970437"/>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9"/>
          <p:cNvPicPr preferRelativeResize="0"/>
          <p:nvPr/>
        </p:nvPicPr>
        <p:blipFill>
          <a:blip r:embed="rId2">
            <a:alphaModFix amt="21000"/>
          </a:blip>
          <a:stretch>
            <a:fillRect/>
          </a:stretch>
        </p:blipFill>
        <p:spPr>
          <a:xfrm>
            <a:off x="0" y="0"/>
            <a:ext cx="9144000" cy="5143500"/>
          </a:xfrm>
          <a:prstGeom prst="rect">
            <a:avLst/>
          </a:prstGeom>
          <a:noFill/>
          <a:ln>
            <a:noFill/>
          </a:ln>
        </p:spPr>
      </p:pic>
      <p:sp>
        <p:nvSpPr>
          <p:cNvPr id="103" name="Google Shape;103;p9"/>
          <p:cNvSpPr txBox="1">
            <a:spLocks noGrp="1"/>
          </p:cNvSpPr>
          <p:nvPr>
            <p:ph type="title"/>
          </p:nvPr>
        </p:nvSpPr>
        <p:spPr>
          <a:xfrm>
            <a:off x="734963" y="1724675"/>
            <a:ext cx="3858900" cy="573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4" name="Google Shape;104;p9"/>
          <p:cNvSpPr txBox="1">
            <a:spLocks noGrp="1"/>
          </p:cNvSpPr>
          <p:nvPr>
            <p:ph type="subTitle" idx="1"/>
          </p:nvPr>
        </p:nvSpPr>
        <p:spPr>
          <a:xfrm>
            <a:off x="734963" y="2231225"/>
            <a:ext cx="3858900" cy="1187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22"/>
        <p:cNvGrpSpPr/>
        <p:nvPr/>
      </p:nvGrpSpPr>
      <p:grpSpPr>
        <a:xfrm>
          <a:off x="0" y="0"/>
          <a:ext cx="0" cy="0"/>
          <a:chOff x="0" y="0"/>
          <a:chExt cx="0" cy="0"/>
        </a:xfrm>
      </p:grpSpPr>
      <p:grpSp>
        <p:nvGrpSpPr>
          <p:cNvPr id="123" name="Google Shape;123;p13"/>
          <p:cNvGrpSpPr/>
          <p:nvPr/>
        </p:nvGrpSpPr>
        <p:grpSpPr>
          <a:xfrm flipH="1">
            <a:off x="-4423938" y="-4210149"/>
            <a:ext cx="18226975" cy="14425451"/>
            <a:chOff x="-4423938" y="-4210149"/>
            <a:chExt cx="18226975" cy="14425451"/>
          </a:xfrm>
        </p:grpSpPr>
        <p:grpSp>
          <p:nvGrpSpPr>
            <p:cNvPr id="124" name="Google Shape;124;p13"/>
            <p:cNvGrpSpPr/>
            <p:nvPr/>
          </p:nvGrpSpPr>
          <p:grpSpPr>
            <a:xfrm>
              <a:off x="-4423938" y="-4210149"/>
              <a:ext cx="18226975" cy="14425451"/>
              <a:chOff x="-4423938" y="-4210149"/>
              <a:chExt cx="18226975" cy="14425451"/>
            </a:xfrm>
          </p:grpSpPr>
          <p:sp>
            <p:nvSpPr>
              <p:cNvPr id="125" name="Google Shape;125;p13"/>
              <p:cNvSpPr/>
              <p:nvPr/>
            </p:nvSpPr>
            <p:spPr>
              <a:xfrm rot="4815481">
                <a:off x="-3170652" y="-3729568"/>
                <a:ext cx="6487146" cy="6538537"/>
              </a:xfrm>
              <a:prstGeom prst="ellipse">
                <a:avLst/>
              </a:prstGeom>
              <a:gradFill>
                <a:gsLst>
                  <a:gs pos="0">
                    <a:srgbClr val="1645D3">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rot="4815400">
                <a:off x="6407007" y="-2602123"/>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rot="4815509">
                <a:off x="7116002" y="-280448"/>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rot="4815446">
                <a:off x="5137140" y="1617616"/>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rot="4815509">
                <a:off x="-3921173" y="-1322673"/>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3"/>
            <p:cNvSpPr/>
            <p:nvPr/>
          </p:nvSpPr>
          <p:spPr>
            <a:xfrm rot="4815400">
              <a:off x="-3391368" y="1734202"/>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1" name="Google Shape;131;p13"/>
          <p:cNvPicPr preferRelativeResize="0"/>
          <p:nvPr/>
        </p:nvPicPr>
        <p:blipFill>
          <a:blip r:embed="rId2">
            <a:alphaModFix amt="21000"/>
          </a:blip>
          <a:stretch>
            <a:fillRect/>
          </a:stretch>
        </p:blipFill>
        <p:spPr>
          <a:xfrm>
            <a:off x="0" y="0"/>
            <a:ext cx="9144000" cy="5143500"/>
          </a:xfrm>
          <a:prstGeom prst="rect">
            <a:avLst/>
          </a:prstGeom>
          <a:noFill/>
          <a:ln>
            <a:noFill/>
          </a:ln>
        </p:spPr>
      </p:pic>
      <p:sp>
        <p:nvSpPr>
          <p:cNvPr id="132" name="Google Shape;132;p13"/>
          <p:cNvSpPr txBox="1">
            <a:spLocks noGrp="1"/>
          </p:cNvSpPr>
          <p:nvPr>
            <p:ph type="subTitle" idx="1"/>
          </p:nvPr>
        </p:nvSpPr>
        <p:spPr>
          <a:xfrm>
            <a:off x="2146938" y="1283175"/>
            <a:ext cx="2080200" cy="70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Font typeface="Playfair Display"/>
              <a:buNone/>
              <a:defRPr sz="1600">
                <a:latin typeface="Krona One"/>
                <a:ea typeface="Krona One"/>
                <a:cs typeface="Krona One"/>
                <a:sym typeface="Krona On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133" name="Google Shape;133;p13"/>
          <p:cNvSpPr txBox="1">
            <a:spLocks noGrp="1"/>
          </p:cNvSpPr>
          <p:nvPr>
            <p:ph type="subTitle" idx="2"/>
          </p:nvPr>
        </p:nvSpPr>
        <p:spPr>
          <a:xfrm>
            <a:off x="2146937" y="1857360"/>
            <a:ext cx="2080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 name="Google Shape;134;p13"/>
          <p:cNvSpPr txBox="1">
            <a:spLocks noGrp="1"/>
          </p:cNvSpPr>
          <p:nvPr>
            <p:ph type="title" hasCustomPrompt="1"/>
          </p:nvPr>
        </p:nvSpPr>
        <p:spPr>
          <a:xfrm>
            <a:off x="928563" y="1655300"/>
            <a:ext cx="1144500" cy="527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000"/>
              <a:buNone/>
              <a:defRPr sz="3800"/>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135" name="Google Shape;135;p13"/>
          <p:cNvSpPr txBox="1">
            <a:spLocks noGrp="1"/>
          </p:cNvSpPr>
          <p:nvPr>
            <p:ph type="subTitle" idx="3"/>
          </p:nvPr>
        </p:nvSpPr>
        <p:spPr>
          <a:xfrm>
            <a:off x="2146938" y="3165630"/>
            <a:ext cx="2080200" cy="70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Font typeface="Playfair Display"/>
              <a:buNone/>
              <a:defRPr sz="1600">
                <a:latin typeface="Krona One"/>
                <a:ea typeface="Krona One"/>
                <a:cs typeface="Krona One"/>
                <a:sym typeface="Krona On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136" name="Google Shape;136;p13"/>
          <p:cNvSpPr txBox="1">
            <a:spLocks noGrp="1"/>
          </p:cNvSpPr>
          <p:nvPr>
            <p:ph type="subTitle" idx="4"/>
          </p:nvPr>
        </p:nvSpPr>
        <p:spPr>
          <a:xfrm>
            <a:off x="2146937" y="3750827"/>
            <a:ext cx="2080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 name="Google Shape;137;p13"/>
          <p:cNvSpPr txBox="1">
            <a:spLocks noGrp="1"/>
          </p:cNvSpPr>
          <p:nvPr>
            <p:ph type="title" idx="5" hasCustomPrompt="1"/>
          </p:nvPr>
        </p:nvSpPr>
        <p:spPr>
          <a:xfrm>
            <a:off x="928563" y="3552775"/>
            <a:ext cx="1144500" cy="527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000"/>
              <a:buNone/>
              <a:defRPr sz="3800"/>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138" name="Google Shape;138;p13"/>
          <p:cNvSpPr txBox="1">
            <a:spLocks noGrp="1"/>
          </p:cNvSpPr>
          <p:nvPr>
            <p:ph type="subTitle" idx="6"/>
          </p:nvPr>
        </p:nvSpPr>
        <p:spPr>
          <a:xfrm>
            <a:off x="5812538" y="1283175"/>
            <a:ext cx="2080200" cy="70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Font typeface="Playfair Display"/>
              <a:buNone/>
              <a:defRPr sz="1600">
                <a:solidFill>
                  <a:schemeClr val="dk1"/>
                </a:solidFill>
                <a:latin typeface="Krona One"/>
                <a:ea typeface="Krona One"/>
                <a:cs typeface="Krona One"/>
                <a:sym typeface="Krona On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139" name="Google Shape;139;p13"/>
          <p:cNvSpPr txBox="1">
            <a:spLocks noGrp="1"/>
          </p:cNvSpPr>
          <p:nvPr>
            <p:ph type="subTitle" idx="7"/>
          </p:nvPr>
        </p:nvSpPr>
        <p:spPr>
          <a:xfrm>
            <a:off x="5812538" y="1857360"/>
            <a:ext cx="2080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0" name="Google Shape;140;p13"/>
          <p:cNvSpPr txBox="1">
            <a:spLocks noGrp="1"/>
          </p:cNvSpPr>
          <p:nvPr>
            <p:ph type="title" idx="8" hasCustomPrompt="1"/>
          </p:nvPr>
        </p:nvSpPr>
        <p:spPr>
          <a:xfrm>
            <a:off x="4594288" y="1655300"/>
            <a:ext cx="1144500" cy="527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000"/>
              <a:buNone/>
              <a:defRPr sz="3800"/>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141" name="Google Shape;141;p13"/>
          <p:cNvSpPr txBox="1">
            <a:spLocks noGrp="1"/>
          </p:cNvSpPr>
          <p:nvPr>
            <p:ph type="subTitle" idx="9"/>
          </p:nvPr>
        </p:nvSpPr>
        <p:spPr>
          <a:xfrm>
            <a:off x="5812538" y="3165629"/>
            <a:ext cx="2080200" cy="70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Font typeface="Playfair Display"/>
              <a:buNone/>
              <a:defRPr sz="1600">
                <a:latin typeface="Krona One"/>
                <a:ea typeface="Krona One"/>
                <a:cs typeface="Krona One"/>
                <a:sym typeface="Krona One"/>
              </a:defRPr>
            </a:lvl1pPr>
            <a:lvl2pPr lvl="1"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2pPr>
            <a:lvl3pPr lvl="2"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3pPr>
            <a:lvl4pPr lvl="3"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4pPr>
            <a:lvl5pPr lvl="4"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5pPr>
            <a:lvl6pPr lvl="5"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6pPr>
            <a:lvl7pPr lvl="6"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7pPr>
            <a:lvl8pPr lvl="7"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8pPr>
            <a:lvl9pPr lvl="8" algn="ctr" rtl="0">
              <a:spcBef>
                <a:spcPts val="0"/>
              </a:spcBef>
              <a:spcAft>
                <a:spcPts val="0"/>
              </a:spcAft>
              <a:buSzPts val="2100"/>
              <a:buFont typeface="Playfair Display"/>
              <a:buNone/>
              <a:defRPr sz="2100" b="1">
                <a:latin typeface="Playfair Display"/>
                <a:ea typeface="Playfair Display"/>
                <a:cs typeface="Playfair Display"/>
                <a:sym typeface="Playfair Display"/>
              </a:defRPr>
            </a:lvl9pPr>
          </a:lstStyle>
          <a:p>
            <a:endParaRPr/>
          </a:p>
        </p:txBody>
      </p:sp>
      <p:sp>
        <p:nvSpPr>
          <p:cNvPr id="142" name="Google Shape;142;p13"/>
          <p:cNvSpPr txBox="1">
            <a:spLocks noGrp="1"/>
          </p:cNvSpPr>
          <p:nvPr>
            <p:ph type="subTitle" idx="13"/>
          </p:nvPr>
        </p:nvSpPr>
        <p:spPr>
          <a:xfrm>
            <a:off x="5812538" y="3750825"/>
            <a:ext cx="2080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3" name="Google Shape;143;p13"/>
          <p:cNvSpPr txBox="1">
            <a:spLocks noGrp="1"/>
          </p:cNvSpPr>
          <p:nvPr>
            <p:ph type="title" idx="14" hasCustomPrompt="1"/>
          </p:nvPr>
        </p:nvSpPr>
        <p:spPr>
          <a:xfrm>
            <a:off x="4594288" y="3552775"/>
            <a:ext cx="1144500" cy="527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000"/>
              <a:buNone/>
              <a:defRPr sz="3800"/>
            </a:lvl1pPr>
            <a:lvl2pPr lvl="1" algn="ctr" rtl="0">
              <a:spcBef>
                <a:spcPts val="0"/>
              </a:spcBef>
              <a:spcAft>
                <a:spcPts val="0"/>
              </a:spcAft>
              <a:buSzPts val="4000"/>
              <a:buNone/>
              <a:defRPr sz="4000" b="1"/>
            </a:lvl2pPr>
            <a:lvl3pPr lvl="2" algn="ctr" rtl="0">
              <a:spcBef>
                <a:spcPts val="0"/>
              </a:spcBef>
              <a:spcAft>
                <a:spcPts val="0"/>
              </a:spcAft>
              <a:buSzPts val="4000"/>
              <a:buNone/>
              <a:defRPr sz="4000" b="1"/>
            </a:lvl3pPr>
            <a:lvl4pPr lvl="3" algn="ctr" rtl="0">
              <a:spcBef>
                <a:spcPts val="0"/>
              </a:spcBef>
              <a:spcAft>
                <a:spcPts val="0"/>
              </a:spcAft>
              <a:buSzPts val="4000"/>
              <a:buNone/>
              <a:defRPr sz="4000" b="1"/>
            </a:lvl4pPr>
            <a:lvl5pPr lvl="4" algn="ctr" rtl="0">
              <a:spcBef>
                <a:spcPts val="0"/>
              </a:spcBef>
              <a:spcAft>
                <a:spcPts val="0"/>
              </a:spcAft>
              <a:buSzPts val="4000"/>
              <a:buNone/>
              <a:defRPr sz="4000" b="1"/>
            </a:lvl5pPr>
            <a:lvl6pPr lvl="5" algn="ctr" rtl="0">
              <a:spcBef>
                <a:spcPts val="0"/>
              </a:spcBef>
              <a:spcAft>
                <a:spcPts val="0"/>
              </a:spcAft>
              <a:buSzPts val="4000"/>
              <a:buNone/>
              <a:defRPr sz="4000" b="1"/>
            </a:lvl6pPr>
            <a:lvl7pPr lvl="6" algn="ctr" rtl="0">
              <a:spcBef>
                <a:spcPts val="0"/>
              </a:spcBef>
              <a:spcAft>
                <a:spcPts val="0"/>
              </a:spcAft>
              <a:buSzPts val="4000"/>
              <a:buNone/>
              <a:defRPr sz="4000" b="1"/>
            </a:lvl7pPr>
            <a:lvl8pPr lvl="7" algn="ctr" rtl="0">
              <a:spcBef>
                <a:spcPts val="0"/>
              </a:spcBef>
              <a:spcAft>
                <a:spcPts val="0"/>
              </a:spcAft>
              <a:buSzPts val="4000"/>
              <a:buNone/>
              <a:defRPr sz="4000" b="1"/>
            </a:lvl8pPr>
            <a:lvl9pPr lvl="8" algn="ctr" rtl="0">
              <a:spcBef>
                <a:spcPts val="0"/>
              </a:spcBef>
              <a:spcAft>
                <a:spcPts val="0"/>
              </a:spcAft>
              <a:buSzPts val="4000"/>
              <a:buNone/>
              <a:defRPr sz="4000" b="1"/>
            </a:lvl9pPr>
          </a:lstStyle>
          <a:p>
            <a:r>
              <a:t>xx%</a:t>
            </a:r>
          </a:p>
        </p:txBody>
      </p:sp>
      <p:sp>
        <p:nvSpPr>
          <p:cNvPr id="144" name="Google Shape;144;p13"/>
          <p:cNvSpPr txBox="1">
            <a:spLocks noGrp="1"/>
          </p:cNvSpPr>
          <p:nvPr>
            <p:ph type="title" idx="15"/>
          </p:nvPr>
        </p:nvSpPr>
        <p:spPr>
          <a:xfrm>
            <a:off x="733950" y="457200"/>
            <a:ext cx="7674900" cy="52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3">
  <p:cSld name="TITLE_ONLY_2">
    <p:spTree>
      <p:nvGrpSpPr>
        <p:cNvPr id="1" name="Shape 183"/>
        <p:cNvGrpSpPr/>
        <p:nvPr/>
      </p:nvGrpSpPr>
      <p:grpSpPr>
        <a:xfrm>
          <a:off x="0" y="0"/>
          <a:ext cx="0" cy="0"/>
          <a:chOff x="0" y="0"/>
          <a:chExt cx="0" cy="0"/>
        </a:xfrm>
      </p:grpSpPr>
      <p:grpSp>
        <p:nvGrpSpPr>
          <p:cNvPr id="184" name="Google Shape;184;p17"/>
          <p:cNvGrpSpPr/>
          <p:nvPr/>
        </p:nvGrpSpPr>
        <p:grpSpPr>
          <a:xfrm flipH="1">
            <a:off x="-3456679" y="-3517551"/>
            <a:ext cx="14929492" cy="12820953"/>
            <a:chOff x="-2399329" y="-3503901"/>
            <a:chExt cx="14929492" cy="12820953"/>
          </a:xfrm>
        </p:grpSpPr>
        <p:grpSp>
          <p:nvGrpSpPr>
            <p:cNvPr id="185" name="Google Shape;185;p17"/>
            <p:cNvGrpSpPr/>
            <p:nvPr/>
          </p:nvGrpSpPr>
          <p:grpSpPr>
            <a:xfrm>
              <a:off x="-2399329" y="-3503901"/>
              <a:ext cx="14389291" cy="12820953"/>
              <a:chOff x="-2399329" y="-3503901"/>
              <a:chExt cx="14389291" cy="12820953"/>
            </a:xfrm>
          </p:grpSpPr>
          <p:sp>
            <p:nvSpPr>
              <p:cNvPr id="186" name="Google Shape;186;p17"/>
              <p:cNvSpPr/>
              <p:nvPr/>
            </p:nvSpPr>
            <p:spPr>
              <a:xfrm rot="4815481">
                <a:off x="-1871902" y="-1207118"/>
                <a:ext cx="6487146" cy="6538537"/>
              </a:xfrm>
              <a:prstGeom prst="ellipse">
                <a:avLst/>
              </a:prstGeom>
              <a:gradFill>
                <a:gsLst>
                  <a:gs pos="0">
                    <a:srgbClr val="1645D3">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7"/>
              <p:cNvSpPr/>
              <p:nvPr/>
            </p:nvSpPr>
            <p:spPr>
              <a:xfrm rot="4815400">
                <a:off x="-1865468" y="2293952"/>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rot="4815509">
                <a:off x="5302927" y="-216148"/>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rot="4815446">
                <a:off x="1875915" y="719366"/>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rot="4815509">
                <a:off x="939427" y="-3045723"/>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17"/>
            <p:cNvSpPr/>
            <p:nvPr/>
          </p:nvSpPr>
          <p:spPr>
            <a:xfrm rot="4815446">
              <a:off x="3938165" y="-2565884"/>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rot="4815400">
              <a:off x="5272082" y="3159802"/>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3" name="Google Shape;193;p17"/>
          <p:cNvPicPr preferRelativeResize="0"/>
          <p:nvPr/>
        </p:nvPicPr>
        <p:blipFill>
          <a:blip r:embed="rId2">
            <a:alphaModFix amt="21000"/>
          </a:blip>
          <a:stretch>
            <a:fillRect/>
          </a:stretch>
        </p:blipFill>
        <p:spPr>
          <a:xfrm>
            <a:off x="0" y="0"/>
            <a:ext cx="9144000" cy="5143500"/>
          </a:xfrm>
          <a:prstGeom prst="rect">
            <a:avLst/>
          </a:prstGeom>
          <a:noFill/>
          <a:ln>
            <a:noFill/>
          </a:ln>
        </p:spPr>
      </p:pic>
      <p:sp>
        <p:nvSpPr>
          <p:cNvPr id="194" name="Google Shape;194;p17"/>
          <p:cNvSpPr txBox="1">
            <a:spLocks noGrp="1"/>
          </p:cNvSpPr>
          <p:nvPr>
            <p:ph type="title"/>
          </p:nvPr>
        </p:nvSpPr>
        <p:spPr>
          <a:xfrm>
            <a:off x="856050" y="457200"/>
            <a:ext cx="7431000" cy="57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SECTION_TITLE_AND_DESCRIPTION_1_1">
    <p:spTree>
      <p:nvGrpSpPr>
        <p:cNvPr id="1" name="Shape 209"/>
        <p:cNvGrpSpPr/>
        <p:nvPr/>
      </p:nvGrpSpPr>
      <p:grpSpPr>
        <a:xfrm>
          <a:off x="0" y="0"/>
          <a:ext cx="0" cy="0"/>
          <a:chOff x="0" y="0"/>
          <a:chExt cx="0" cy="0"/>
        </a:xfrm>
      </p:grpSpPr>
      <p:grpSp>
        <p:nvGrpSpPr>
          <p:cNvPr id="210" name="Google Shape;210;p19"/>
          <p:cNvGrpSpPr/>
          <p:nvPr/>
        </p:nvGrpSpPr>
        <p:grpSpPr>
          <a:xfrm>
            <a:off x="-7100813" y="-7925264"/>
            <a:ext cx="22740732" cy="20402585"/>
            <a:chOff x="-7100813" y="-7925264"/>
            <a:chExt cx="22740732" cy="20402585"/>
          </a:xfrm>
        </p:grpSpPr>
        <p:sp>
          <p:nvSpPr>
            <p:cNvPr id="211" name="Google Shape;211;p19"/>
            <p:cNvSpPr/>
            <p:nvPr/>
          </p:nvSpPr>
          <p:spPr>
            <a:xfrm rot="-2593428" flipH="1">
              <a:off x="6029404" y="-667083"/>
              <a:ext cx="7945829" cy="8009285"/>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19"/>
            <p:cNvGrpSpPr/>
            <p:nvPr/>
          </p:nvGrpSpPr>
          <p:grpSpPr>
            <a:xfrm rot="2222026" flipH="1">
              <a:off x="-4124900" y="-5074715"/>
              <a:ext cx="14389638" cy="14701488"/>
              <a:chOff x="-2399329" y="-3503901"/>
              <a:chExt cx="14389291" cy="14701134"/>
            </a:xfrm>
          </p:grpSpPr>
          <p:sp>
            <p:nvSpPr>
              <p:cNvPr id="213" name="Google Shape;213;p19"/>
              <p:cNvSpPr/>
              <p:nvPr/>
            </p:nvSpPr>
            <p:spPr>
              <a:xfrm rot="4815481">
                <a:off x="-1871902" y="-1207118"/>
                <a:ext cx="6487146" cy="6538537"/>
              </a:xfrm>
              <a:prstGeom prst="ellipse">
                <a:avLst/>
              </a:prstGeom>
              <a:gradFill>
                <a:gsLst>
                  <a:gs pos="0">
                    <a:srgbClr val="1645D3">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4815400">
                <a:off x="-1865468" y="2293952"/>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4815509">
                <a:off x="5302927" y="-216148"/>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4815446">
                <a:off x="1208933" y="2599547"/>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4815509">
                <a:off x="939427" y="-3045723"/>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18" name="Google Shape;218;p19"/>
          <p:cNvPicPr preferRelativeResize="0"/>
          <p:nvPr/>
        </p:nvPicPr>
        <p:blipFill>
          <a:blip r:embed="rId2">
            <a:alphaModFix amt="21000"/>
          </a:blip>
          <a:stretch>
            <a:fillRect/>
          </a:stretch>
        </p:blipFill>
        <p:spPr>
          <a:xfrm>
            <a:off x="0" y="0"/>
            <a:ext cx="9144000" cy="5143500"/>
          </a:xfrm>
          <a:prstGeom prst="rect">
            <a:avLst/>
          </a:prstGeom>
          <a:noFill/>
          <a:ln>
            <a:noFill/>
          </a:ln>
        </p:spPr>
      </p:pic>
      <p:sp>
        <p:nvSpPr>
          <p:cNvPr id="219" name="Google Shape;219;p19"/>
          <p:cNvSpPr txBox="1">
            <a:spLocks noGrp="1"/>
          </p:cNvSpPr>
          <p:nvPr>
            <p:ph type="title"/>
          </p:nvPr>
        </p:nvSpPr>
        <p:spPr>
          <a:xfrm>
            <a:off x="2003400" y="1574725"/>
            <a:ext cx="5137200" cy="64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500" b="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0" name="Google Shape;220;p19"/>
          <p:cNvSpPr txBox="1">
            <a:spLocks noGrp="1"/>
          </p:cNvSpPr>
          <p:nvPr>
            <p:ph type="subTitle" idx="1"/>
          </p:nvPr>
        </p:nvSpPr>
        <p:spPr>
          <a:xfrm>
            <a:off x="2003400" y="2149775"/>
            <a:ext cx="5137200" cy="1419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6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19"/>
          <p:cNvSpPr txBox="1">
            <a:spLocks noGrp="1"/>
          </p:cNvSpPr>
          <p:nvPr>
            <p:ph type="subTitle" idx="2"/>
          </p:nvPr>
        </p:nvSpPr>
        <p:spPr>
          <a:xfrm rot="-5400000">
            <a:off x="-1528025" y="2403650"/>
            <a:ext cx="4047600" cy="315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00" b="0">
                <a:latin typeface="Krona One"/>
                <a:ea typeface="Krona One"/>
                <a:cs typeface="Krona One"/>
                <a:sym typeface="Krona 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9_1_1">
    <p:bg>
      <p:bgPr>
        <a:solidFill>
          <a:schemeClr val="accent2"/>
        </a:solidFill>
        <a:effectLst/>
      </p:bgPr>
    </p:bg>
    <p:spTree>
      <p:nvGrpSpPr>
        <p:cNvPr id="1" name="Shape 427"/>
        <p:cNvGrpSpPr/>
        <p:nvPr/>
      </p:nvGrpSpPr>
      <p:grpSpPr>
        <a:xfrm>
          <a:off x="0" y="0"/>
          <a:ext cx="0" cy="0"/>
          <a:chOff x="0" y="0"/>
          <a:chExt cx="0" cy="0"/>
        </a:xfrm>
      </p:grpSpPr>
      <p:grpSp>
        <p:nvGrpSpPr>
          <p:cNvPr id="428" name="Google Shape;428;p33"/>
          <p:cNvGrpSpPr/>
          <p:nvPr/>
        </p:nvGrpSpPr>
        <p:grpSpPr>
          <a:xfrm flipH="1">
            <a:off x="-3456679" y="-3517551"/>
            <a:ext cx="14929492" cy="12820953"/>
            <a:chOff x="-2399329" y="-3503901"/>
            <a:chExt cx="14929492" cy="12820953"/>
          </a:xfrm>
        </p:grpSpPr>
        <p:grpSp>
          <p:nvGrpSpPr>
            <p:cNvPr id="429" name="Google Shape;429;p33"/>
            <p:cNvGrpSpPr/>
            <p:nvPr/>
          </p:nvGrpSpPr>
          <p:grpSpPr>
            <a:xfrm>
              <a:off x="-2399329" y="-3503901"/>
              <a:ext cx="14389291" cy="12820953"/>
              <a:chOff x="-2399329" y="-3503901"/>
              <a:chExt cx="14389291" cy="12820953"/>
            </a:xfrm>
          </p:grpSpPr>
          <p:sp>
            <p:nvSpPr>
              <p:cNvPr id="430" name="Google Shape;430;p33"/>
              <p:cNvSpPr/>
              <p:nvPr/>
            </p:nvSpPr>
            <p:spPr>
              <a:xfrm rot="4815481">
                <a:off x="-1871902" y="-1207118"/>
                <a:ext cx="6487146" cy="6538537"/>
              </a:xfrm>
              <a:prstGeom prst="ellipse">
                <a:avLst/>
              </a:prstGeom>
              <a:gradFill>
                <a:gsLst>
                  <a:gs pos="0">
                    <a:srgbClr val="1645D3">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rot="4815400">
                <a:off x="-1865468" y="2293952"/>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rot="4815509">
                <a:off x="5302927" y="-216148"/>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rot="4815446">
                <a:off x="1875915" y="719366"/>
                <a:ext cx="7945794" cy="8009071"/>
              </a:xfrm>
              <a:prstGeom prst="ellipse">
                <a:avLst/>
              </a:prstGeom>
              <a:gradFill>
                <a:gsLst>
                  <a:gs pos="0">
                    <a:srgbClr val="9900FF">
                      <a:alpha val="66274"/>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rot="4815509">
                <a:off x="939427" y="-3045723"/>
                <a:ext cx="6184270" cy="6233244"/>
              </a:xfrm>
              <a:prstGeom prst="ellipse">
                <a:avLst/>
              </a:prstGeom>
              <a:gradFill>
                <a:gsLst>
                  <a:gs pos="0">
                    <a:srgbClr val="8AC1DC">
                      <a:alpha val="69803"/>
                    </a:srgbClr>
                  </a:gs>
                  <a:gs pos="63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3"/>
            <p:cNvSpPr/>
            <p:nvPr/>
          </p:nvSpPr>
          <p:spPr>
            <a:xfrm rot="4815446">
              <a:off x="3938165" y="-2565884"/>
              <a:ext cx="7945794" cy="8009071"/>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rot="4815400">
              <a:off x="5272082" y="3159802"/>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7" name="Google Shape;437;p33"/>
          <p:cNvPicPr preferRelativeResize="0"/>
          <p:nvPr/>
        </p:nvPicPr>
        <p:blipFill>
          <a:blip r:embed="rId2">
            <a:alphaModFix amt="21000"/>
          </a:blip>
          <a:stretch>
            <a:fillRect/>
          </a:stretch>
        </p:blipFill>
        <p:spPr>
          <a:xfrm>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34975" y="445025"/>
            <a:ext cx="767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Krona One"/>
              <a:buNone/>
              <a:defRPr sz="2400">
                <a:solidFill>
                  <a:schemeClr val="dk1"/>
                </a:solidFill>
                <a:latin typeface="Krona One"/>
                <a:ea typeface="Krona One"/>
                <a:cs typeface="Krona One"/>
                <a:sym typeface="Krona One"/>
              </a:defRPr>
            </a:lvl1pPr>
            <a:lvl2pPr lvl="1"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734975" y="1152475"/>
            <a:ext cx="767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1pPr>
            <a:lvl2pPr marL="914400" lvl="1"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59" r:id="rId6"/>
    <p:sldLayoutId id="2147483663" r:id="rId7"/>
    <p:sldLayoutId id="2147483665" r:id="rId8"/>
    <p:sldLayoutId id="214748367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notesSlide" Target="../notesSlides/notesSlide4.xml"/><Relationship Id="rId16"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svg"/><Relationship Id="rId15" Type="http://schemas.openxmlformats.org/officeDocument/2006/relationships/image" Target="../media/image4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svg"/><Relationship Id="rId2" Type="http://schemas.openxmlformats.org/officeDocument/2006/relationships/image" Target="../media/image9.jpe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grpSp>
        <p:nvGrpSpPr>
          <p:cNvPr id="456" name="Google Shape;456;p37"/>
          <p:cNvGrpSpPr/>
          <p:nvPr/>
        </p:nvGrpSpPr>
        <p:grpSpPr>
          <a:xfrm>
            <a:off x="2778895" y="830241"/>
            <a:ext cx="3586200" cy="2944800"/>
            <a:chOff x="2778895" y="849596"/>
            <a:chExt cx="3586200" cy="2944800"/>
          </a:xfrm>
        </p:grpSpPr>
        <p:sp>
          <p:nvSpPr>
            <p:cNvPr id="457" name="Google Shape;457;p37"/>
            <p:cNvSpPr/>
            <p:nvPr/>
          </p:nvSpPr>
          <p:spPr>
            <a:xfrm rot="-2132583">
              <a:off x="2711556" y="1841568"/>
              <a:ext cx="3720878" cy="960856"/>
            </a:xfrm>
            <a:prstGeom prst="donut">
              <a:avLst>
                <a:gd name="adj" fmla="val 2048"/>
              </a:avLst>
            </a:prstGeom>
            <a:gradFill>
              <a:gsLst>
                <a:gs pos="0">
                  <a:schemeClr val="accent2"/>
                </a:gs>
                <a:gs pos="40000">
                  <a:schemeClr val="accent1"/>
                </a:gs>
                <a:gs pos="70000">
                  <a:srgbClr val="7BA29E"/>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rot="-376705">
              <a:off x="5636340" y="1128676"/>
              <a:ext cx="153621" cy="153621"/>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8" name="Google Shape;448;p37"/>
          <p:cNvPicPr preferRelativeResize="0"/>
          <p:nvPr/>
        </p:nvPicPr>
        <p:blipFill>
          <a:blip r:embed="rId3">
            <a:alphaModFix amt="83000"/>
          </a:blip>
          <a:stretch>
            <a:fillRect/>
          </a:stretch>
        </p:blipFill>
        <p:spPr>
          <a:xfrm>
            <a:off x="-1254255" y="2791994"/>
            <a:ext cx="2561150" cy="2468950"/>
          </a:xfrm>
          <a:prstGeom prst="rect">
            <a:avLst/>
          </a:prstGeom>
          <a:noFill/>
          <a:ln>
            <a:noFill/>
          </a:ln>
        </p:spPr>
      </p:pic>
      <p:pic>
        <p:nvPicPr>
          <p:cNvPr id="449" name="Google Shape;449;p37"/>
          <p:cNvPicPr preferRelativeResize="0"/>
          <p:nvPr/>
        </p:nvPicPr>
        <p:blipFill>
          <a:blip r:embed="rId3">
            <a:alphaModFix amt="73000"/>
          </a:blip>
          <a:stretch>
            <a:fillRect/>
          </a:stretch>
        </p:blipFill>
        <p:spPr>
          <a:xfrm rot="10800000">
            <a:off x="7660050" y="803575"/>
            <a:ext cx="1938900" cy="1869100"/>
          </a:xfrm>
          <a:prstGeom prst="rect">
            <a:avLst/>
          </a:prstGeom>
          <a:noFill/>
          <a:ln>
            <a:noFill/>
          </a:ln>
        </p:spPr>
      </p:pic>
      <p:sp>
        <p:nvSpPr>
          <p:cNvPr id="455" name="Google Shape;455;p37">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a:off x="355825" y="4218578"/>
            <a:ext cx="3586200" cy="17400"/>
          </a:xfrm>
          <a:prstGeom prst="rect">
            <a:avLst/>
          </a:prstGeom>
          <a:gradFill>
            <a:gsLst>
              <a:gs pos="0">
                <a:schemeClr val="accent2"/>
              </a:gs>
              <a:gs pos="40000">
                <a:schemeClr val="accent1"/>
              </a:gs>
              <a:gs pos="70000">
                <a:srgbClr val="7BA29E"/>
              </a:gs>
              <a:gs pos="100000">
                <a:schemeClr val="dk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60" name="Google Shape;460;p37"/>
          <p:cNvSpPr txBox="1">
            <a:spLocks noGrp="1"/>
          </p:cNvSpPr>
          <p:nvPr>
            <p:ph type="ctrTitle"/>
          </p:nvPr>
        </p:nvSpPr>
        <p:spPr>
          <a:xfrm>
            <a:off x="845850" y="1332189"/>
            <a:ext cx="7644600" cy="14598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2400" dirty="0"/>
              <a:t>BÁO CÁO CUỐI KỲ : THỊ GIÁC MÁY TÍNH</a:t>
            </a:r>
            <a:br>
              <a:rPr lang="vi-VN" sz="2400" dirty="0"/>
            </a:br>
            <a:br>
              <a:rPr lang="vi-VN" sz="2400" dirty="0"/>
            </a:br>
            <a:r>
              <a:rPr lang="vi-VN" sz="2200" dirty="0"/>
              <a:t>ĐỀ TÀI : NHẬN DIỆN BIỂN BÁO GIAO THÔNG</a:t>
            </a:r>
            <a:br>
              <a:rPr lang="vi-VN" sz="2400" dirty="0"/>
            </a:br>
            <a:endParaRPr lang="en-GB" sz="2400" dirty="0"/>
          </a:p>
        </p:txBody>
      </p:sp>
      <p:sp>
        <p:nvSpPr>
          <p:cNvPr id="461" name="Google Shape;461;p37"/>
          <p:cNvSpPr/>
          <p:nvPr/>
        </p:nvSpPr>
        <p:spPr>
          <a:xfrm>
            <a:off x="1095467" y="1559640"/>
            <a:ext cx="189300" cy="1893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8">
            <a:extLst>
              <a:ext uri="{FF2B5EF4-FFF2-40B4-BE49-F238E27FC236}">
                <a16:creationId xmlns:a16="http://schemas.microsoft.com/office/drawing/2014/main" id="{022FA7B8-4DE4-03C6-78A2-AE1FF8C5A60B}"/>
              </a:ext>
            </a:extLst>
          </p:cNvPr>
          <p:cNvSpPr txBox="1"/>
          <p:nvPr/>
        </p:nvSpPr>
        <p:spPr>
          <a:xfrm>
            <a:off x="3826236" y="2472353"/>
            <a:ext cx="2124218" cy="923330"/>
          </a:xfrm>
          <a:prstGeom prst="rect">
            <a:avLst/>
          </a:prstGeom>
        </p:spPr>
        <p:txBody>
          <a:bodyPr wrap="square" lIns="0" tIns="0" rIns="0" bIns="0" rtlCol="0" anchor="t">
            <a:spAutoFit/>
          </a:bodyPr>
          <a:lstStyle/>
          <a:p>
            <a:pPr algn="ctr"/>
            <a:r>
              <a:rPr lang="vi-VN" sz="1600" dirty="0">
                <a:solidFill>
                  <a:schemeClr val="tx1"/>
                </a:solidFill>
                <a:latin typeface="Poppins"/>
              </a:rPr>
              <a:t>Nhóm 16</a:t>
            </a:r>
          </a:p>
          <a:p>
            <a:pPr algn="ctr"/>
            <a:endParaRPr lang="vi-VN" sz="1600" dirty="0">
              <a:solidFill>
                <a:schemeClr val="tx1"/>
              </a:solidFill>
              <a:latin typeface="Poppins"/>
            </a:endParaRPr>
          </a:p>
          <a:p>
            <a:pPr algn="l"/>
            <a:r>
              <a:rPr lang="vi-VN" dirty="0">
                <a:solidFill>
                  <a:schemeClr val="tx1"/>
                </a:solidFill>
                <a:latin typeface="Poppins"/>
              </a:rPr>
              <a:t>Lê Minh Đăng_21080991</a:t>
            </a:r>
          </a:p>
          <a:p>
            <a:pPr algn="l"/>
            <a:r>
              <a:rPr lang="vi-VN" dirty="0">
                <a:solidFill>
                  <a:schemeClr val="tx1"/>
                </a:solidFill>
                <a:latin typeface="Poppins"/>
              </a:rPr>
              <a:t>Võ Hoàng Phi_21038411</a:t>
            </a:r>
            <a:endParaRPr lang="en-US" dirty="0">
              <a:solidFill>
                <a:schemeClr val="tx1"/>
              </a:solidFill>
              <a:latin typeface="Poppins"/>
            </a:endParaRPr>
          </a:p>
        </p:txBody>
      </p:sp>
      <p:sp>
        <p:nvSpPr>
          <p:cNvPr id="8" name="Freeform 6">
            <a:extLst>
              <a:ext uri="{FF2B5EF4-FFF2-40B4-BE49-F238E27FC236}">
                <a16:creationId xmlns:a16="http://schemas.microsoft.com/office/drawing/2014/main" id="{6B549A15-8AE9-CB14-F8DD-C5975461CED2}"/>
              </a:ext>
            </a:extLst>
          </p:cNvPr>
          <p:cNvSpPr/>
          <p:nvPr/>
        </p:nvSpPr>
        <p:spPr>
          <a:xfrm>
            <a:off x="115905" y="85677"/>
            <a:ext cx="977749" cy="442837"/>
          </a:xfrm>
          <a:custGeom>
            <a:avLst/>
            <a:gdLst/>
            <a:ahLst/>
            <a:cxnLst/>
            <a:rect l="l" t="t" r="r" b="b"/>
            <a:pathLst>
              <a:path w="2545959" h="1110675">
                <a:moveTo>
                  <a:pt x="0" y="0"/>
                </a:moveTo>
                <a:lnTo>
                  <a:pt x="2545959" y="0"/>
                </a:lnTo>
                <a:lnTo>
                  <a:pt x="2545959" y="1110674"/>
                </a:lnTo>
                <a:lnTo>
                  <a:pt x="0" y="1110674"/>
                </a:lnTo>
                <a:lnTo>
                  <a:pt x="0" y="0"/>
                </a:lnTo>
                <a:close/>
              </a:path>
            </a:pathLst>
          </a:custGeom>
          <a:blipFill>
            <a:blip r:embed="rId4">
              <a:duotone>
                <a:schemeClr val="accent3">
                  <a:shade val="45000"/>
                  <a:satMod val="135000"/>
                </a:schemeClr>
                <a:prstClr val="white"/>
              </a:duotone>
            </a:blip>
            <a:stretch>
              <a:fillRect/>
            </a:stretch>
          </a:blipFill>
        </p:spPr>
        <p:txBody>
          <a:bodyPr/>
          <a:lstStyle/>
          <a:p>
            <a:endParaRPr lang="vi-VN"/>
          </a:p>
        </p:txBody>
      </p:sp>
      <p:sp>
        <p:nvSpPr>
          <p:cNvPr id="9" name="Google Shape;1354;p67">
            <a:extLst>
              <a:ext uri="{FF2B5EF4-FFF2-40B4-BE49-F238E27FC236}">
                <a16:creationId xmlns:a16="http://schemas.microsoft.com/office/drawing/2014/main" id="{76CA3342-4350-2462-AA28-30C852C00FB5}"/>
              </a:ext>
            </a:extLst>
          </p:cNvPr>
          <p:cNvSpPr txBox="1">
            <a:spLocks/>
          </p:cNvSpPr>
          <p:nvPr/>
        </p:nvSpPr>
        <p:spPr>
          <a:xfrm>
            <a:off x="856495" y="90155"/>
            <a:ext cx="7431000" cy="57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1919"/>
              </a:buClr>
              <a:buSzPts val="5200"/>
              <a:buFont typeface="Krona One"/>
              <a:buNone/>
              <a:defRPr sz="4400" b="0"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rgbClr val="191919"/>
              </a:buClr>
              <a:buSzPts val="5200"/>
              <a:buFont typeface="Abril Fatface"/>
              <a:buNone/>
              <a:defRPr sz="5200" b="0" i="0" u="none" strike="noStrike" cap="none">
                <a:solidFill>
                  <a:srgbClr val="191919"/>
                </a:solidFill>
                <a:latin typeface="Abril Fatface"/>
                <a:ea typeface="Abril Fatface"/>
                <a:cs typeface="Abril Fatface"/>
                <a:sym typeface="Abril Fatface"/>
              </a:defRPr>
            </a:lvl2pPr>
            <a:lvl3pPr marR="0" lvl="2" algn="ctr" rtl="0">
              <a:lnSpc>
                <a:spcPct val="100000"/>
              </a:lnSpc>
              <a:spcBef>
                <a:spcPts val="0"/>
              </a:spcBef>
              <a:spcAft>
                <a:spcPts val="0"/>
              </a:spcAft>
              <a:buClr>
                <a:srgbClr val="191919"/>
              </a:buClr>
              <a:buSzPts val="5200"/>
              <a:buFont typeface="Abril Fatface"/>
              <a:buNone/>
              <a:defRPr sz="5200" b="0" i="0" u="none" strike="noStrike" cap="none">
                <a:solidFill>
                  <a:srgbClr val="191919"/>
                </a:solidFill>
                <a:latin typeface="Abril Fatface"/>
                <a:ea typeface="Abril Fatface"/>
                <a:cs typeface="Abril Fatface"/>
                <a:sym typeface="Abril Fatface"/>
              </a:defRPr>
            </a:lvl3pPr>
            <a:lvl4pPr marR="0" lvl="3" algn="ctr" rtl="0">
              <a:lnSpc>
                <a:spcPct val="100000"/>
              </a:lnSpc>
              <a:spcBef>
                <a:spcPts val="0"/>
              </a:spcBef>
              <a:spcAft>
                <a:spcPts val="0"/>
              </a:spcAft>
              <a:buClr>
                <a:srgbClr val="191919"/>
              </a:buClr>
              <a:buSzPts val="5200"/>
              <a:buFont typeface="Abril Fatface"/>
              <a:buNone/>
              <a:defRPr sz="5200" b="0" i="0" u="none" strike="noStrike" cap="none">
                <a:solidFill>
                  <a:srgbClr val="191919"/>
                </a:solidFill>
                <a:latin typeface="Abril Fatface"/>
                <a:ea typeface="Abril Fatface"/>
                <a:cs typeface="Abril Fatface"/>
                <a:sym typeface="Abril Fatface"/>
              </a:defRPr>
            </a:lvl4pPr>
            <a:lvl5pPr marR="0" lvl="4" algn="ctr" rtl="0">
              <a:lnSpc>
                <a:spcPct val="100000"/>
              </a:lnSpc>
              <a:spcBef>
                <a:spcPts val="0"/>
              </a:spcBef>
              <a:spcAft>
                <a:spcPts val="0"/>
              </a:spcAft>
              <a:buClr>
                <a:srgbClr val="191919"/>
              </a:buClr>
              <a:buSzPts val="5200"/>
              <a:buFont typeface="Abril Fatface"/>
              <a:buNone/>
              <a:defRPr sz="5200" b="0" i="0" u="none" strike="noStrike" cap="none">
                <a:solidFill>
                  <a:srgbClr val="191919"/>
                </a:solidFill>
                <a:latin typeface="Abril Fatface"/>
                <a:ea typeface="Abril Fatface"/>
                <a:cs typeface="Abril Fatface"/>
                <a:sym typeface="Abril Fatface"/>
              </a:defRPr>
            </a:lvl5pPr>
            <a:lvl6pPr marR="0" lvl="5" algn="ctr" rtl="0">
              <a:lnSpc>
                <a:spcPct val="100000"/>
              </a:lnSpc>
              <a:spcBef>
                <a:spcPts val="0"/>
              </a:spcBef>
              <a:spcAft>
                <a:spcPts val="0"/>
              </a:spcAft>
              <a:buClr>
                <a:srgbClr val="191919"/>
              </a:buClr>
              <a:buSzPts val="5200"/>
              <a:buFont typeface="Abril Fatface"/>
              <a:buNone/>
              <a:defRPr sz="5200" b="0" i="0" u="none" strike="noStrike" cap="none">
                <a:solidFill>
                  <a:srgbClr val="191919"/>
                </a:solidFill>
                <a:latin typeface="Abril Fatface"/>
                <a:ea typeface="Abril Fatface"/>
                <a:cs typeface="Abril Fatface"/>
                <a:sym typeface="Abril Fatface"/>
              </a:defRPr>
            </a:lvl6pPr>
            <a:lvl7pPr marR="0" lvl="6" algn="ctr" rtl="0">
              <a:lnSpc>
                <a:spcPct val="100000"/>
              </a:lnSpc>
              <a:spcBef>
                <a:spcPts val="0"/>
              </a:spcBef>
              <a:spcAft>
                <a:spcPts val="0"/>
              </a:spcAft>
              <a:buClr>
                <a:srgbClr val="191919"/>
              </a:buClr>
              <a:buSzPts val="5200"/>
              <a:buFont typeface="Abril Fatface"/>
              <a:buNone/>
              <a:defRPr sz="5200" b="0" i="0" u="none" strike="noStrike" cap="none">
                <a:solidFill>
                  <a:srgbClr val="191919"/>
                </a:solidFill>
                <a:latin typeface="Abril Fatface"/>
                <a:ea typeface="Abril Fatface"/>
                <a:cs typeface="Abril Fatface"/>
                <a:sym typeface="Abril Fatface"/>
              </a:defRPr>
            </a:lvl7pPr>
            <a:lvl8pPr marR="0" lvl="7" algn="ctr" rtl="0">
              <a:lnSpc>
                <a:spcPct val="100000"/>
              </a:lnSpc>
              <a:spcBef>
                <a:spcPts val="0"/>
              </a:spcBef>
              <a:spcAft>
                <a:spcPts val="0"/>
              </a:spcAft>
              <a:buClr>
                <a:srgbClr val="191919"/>
              </a:buClr>
              <a:buSzPts val="5200"/>
              <a:buFont typeface="Abril Fatface"/>
              <a:buNone/>
              <a:defRPr sz="5200" b="0" i="0" u="none" strike="noStrike" cap="none">
                <a:solidFill>
                  <a:srgbClr val="191919"/>
                </a:solidFill>
                <a:latin typeface="Abril Fatface"/>
                <a:ea typeface="Abril Fatface"/>
                <a:cs typeface="Abril Fatface"/>
                <a:sym typeface="Abril Fatface"/>
              </a:defRPr>
            </a:lvl8pPr>
            <a:lvl9pPr marR="0" lvl="8" algn="ctr" rtl="0">
              <a:lnSpc>
                <a:spcPct val="100000"/>
              </a:lnSpc>
              <a:spcBef>
                <a:spcPts val="0"/>
              </a:spcBef>
              <a:spcAft>
                <a:spcPts val="0"/>
              </a:spcAft>
              <a:buClr>
                <a:srgbClr val="191919"/>
              </a:buClr>
              <a:buSzPts val="5200"/>
              <a:buFont typeface="Abril Fatface"/>
              <a:buNone/>
              <a:defRPr sz="5200" b="0" i="0" u="none" strike="noStrike" cap="none">
                <a:solidFill>
                  <a:srgbClr val="191919"/>
                </a:solidFill>
                <a:latin typeface="Abril Fatface"/>
                <a:ea typeface="Abril Fatface"/>
                <a:cs typeface="Abril Fatface"/>
                <a:sym typeface="Abril Fatface"/>
              </a:defRPr>
            </a:lvl9pPr>
          </a:lstStyle>
          <a:p>
            <a:r>
              <a:rPr lang="vi-VN" sz="1400" b="1">
                <a:latin typeface="Montserrat" pitchFamily="2" charset="0"/>
              </a:rPr>
              <a:t>TRƯỜNG ĐẠI HỌC CÔNG NGHIỆP THÀNH PHỐ HỒ CHÍ MINH </a:t>
            </a:r>
          </a:p>
          <a:p>
            <a:r>
              <a:rPr lang="vi-VN" sz="1050">
                <a:latin typeface="Montserrat" pitchFamily="2" charset="0"/>
              </a:rPr>
              <a:t>KHOA CÔNG NGHỆ THÔNG TIN – NGÀNH KHOA HỌC MÁY TÍNH</a:t>
            </a:r>
          </a:p>
        </p:txBody>
      </p:sp>
      <p:sp>
        <p:nvSpPr>
          <p:cNvPr id="10" name="Google Shape;520;p40">
            <a:extLst>
              <a:ext uri="{FF2B5EF4-FFF2-40B4-BE49-F238E27FC236}">
                <a16:creationId xmlns:a16="http://schemas.microsoft.com/office/drawing/2014/main" id="{025FFA31-1317-AD96-847A-87420A2ADA4F}"/>
              </a:ext>
            </a:extLst>
          </p:cNvPr>
          <p:cNvSpPr txBox="1"/>
          <p:nvPr/>
        </p:nvSpPr>
        <p:spPr>
          <a:xfrm>
            <a:off x="8516220" y="70205"/>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1200" dirty="0">
                <a:solidFill>
                  <a:schemeClr val="dk1"/>
                </a:solidFill>
                <a:latin typeface="Krona One"/>
                <a:ea typeface="Krona One"/>
                <a:cs typeface="Krona One"/>
                <a:sym typeface="Krona One"/>
              </a:rPr>
              <a:t>2025</a:t>
            </a:r>
            <a:endParaRPr sz="1200" dirty="0">
              <a:solidFill>
                <a:schemeClr val="dk1"/>
              </a:solidFill>
              <a:latin typeface="Krona One"/>
              <a:ea typeface="Krona One"/>
              <a:cs typeface="Krona One"/>
              <a:sym typeface="Krona One"/>
            </a:endParaRPr>
          </a:p>
        </p:txBody>
      </p:sp>
      <p:sp>
        <p:nvSpPr>
          <p:cNvPr id="5" name="TextBox 8">
            <a:extLst>
              <a:ext uri="{FF2B5EF4-FFF2-40B4-BE49-F238E27FC236}">
                <a16:creationId xmlns:a16="http://schemas.microsoft.com/office/drawing/2014/main" id="{8E87438D-C3E6-744A-B46E-3AD09DDA8A85}"/>
              </a:ext>
            </a:extLst>
          </p:cNvPr>
          <p:cNvSpPr txBox="1"/>
          <p:nvPr/>
        </p:nvSpPr>
        <p:spPr>
          <a:xfrm>
            <a:off x="3510346" y="3563954"/>
            <a:ext cx="3182400" cy="215444"/>
          </a:xfrm>
          <a:prstGeom prst="rect">
            <a:avLst/>
          </a:prstGeom>
        </p:spPr>
        <p:txBody>
          <a:bodyPr wrap="square" lIns="0" tIns="0" rIns="0" bIns="0" rtlCol="0" anchor="t">
            <a:spAutoFit/>
          </a:bodyPr>
          <a:lstStyle/>
          <a:p>
            <a:pPr algn="l"/>
            <a:r>
              <a:rPr lang="vi-VN" dirty="0">
                <a:solidFill>
                  <a:schemeClr val="tx1"/>
                </a:solidFill>
                <a:latin typeface="Poppins"/>
              </a:rPr>
              <a:t>GVHD : Võ Quang Hoàng Khang</a:t>
            </a:r>
            <a:endParaRPr lang="en-US" dirty="0">
              <a:solidFill>
                <a:schemeClr val="tx1"/>
              </a:solidFill>
              <a:latin typeface="Poppi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60"/>
                                        </p:tgtEl>
                                        <p:attrNameLst>
                                          <p:attrName>style.visibility</p:attrName>
                                        </p:attrNameLst>
                                      </p:cBhvr>
                                      <p:to>
                                        <p:strVal val="visible"/>
                                      </p:to>
                                    </p:set>
                                    <p:animEffect transition="in" filter="wheel(1)">
                                      <p:cBhvr>
                                        <p:cTn id="7" dur="10"/>
                                        <p:tgtEl>
                                          <p:spTgt spid="460"/>
                                        </p:tgtEl>
                                      </p:cBhvr>
                                    </p:animEffect>
                                  </p:childTnLst>
                                </p:cTn>
                              </p:par>
                            </p:childTnLst>
                          </p:cTn>
                        </p:par>
                        <p:par>
                          <p:cTn id="8" fill="hold">
                            <p:stCondLst>
                              <p:cond delay="10"/>
                            </p:stCondLst>
                            <p:childTnLst>
                              <p:par>
                                <p:cTn id="9" presetID="22" presetClass="entr" presetSubtype="4" fill="hold" grpId="0"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10"/>
                            </p:stCondLst>
                            <p:childTnLst>
                              <p:par>
                                <p:cTn id="13" presetID="42" presetClass="entr" presetSubtype="0" fill="hold" grpId="0"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anim calcmode="lin" valueType="num">
                                      <p:cBhvr>
                                        <p:cTn id="16" dur="500" fill="hold"/>
                                        <p:tgtEl>
                                          <p:spTgt spid="5"/>
                                        </p:tgtEl>
                                        <p:attrNameLst>
                                          <p:attrName>ppt_x</p:attrName>
                                        </p:attrNameLst>
                                      </p:cBhvr>
                                      <p:tavLst>
                                        <p:tav tm="0">
                                          <p:val>
                                            <p:strVal val="#ppt_x"/>
                                          </p:val>
                                        </p:tav>
                                        <p:tav tm="100000">
                                          <p:val>
                                            <p:strVal val="#ppt_x"/>
                                          </p:val>
                                        </p:tav>
                                      </p:tavLst>
                                    </p:anim>
                                    <p:anim calcmode="lin" valueType="num">
                                      <p:cBhvr>
                                        <p:cTn id="17"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9092A-3207-3D08-9B73-EBD81A937579}"/>
              </a:ext>
            </a:extLst>
          </p:cNvPr>
          <p:cNvSpPr>
            <a:spLocks noGrp="1"/>
          </p:cNvSpPr>
          <p:nvPr>
            <p:ph type="title"/>
          </p:nvPr>
        </p:nvSpPr>
        <p:spPr/>
        <p:txBody>
          <a:bodyPr/>
          <a:lstStyle/>
          <a:p>
            <a:r>
              <a:rPr lang="vi-VN" dirty="0"/>
              <a:t>Kiến trúc mạng CNN </a:t>
            </a:r>
            <a:endParaRPr lang="en-US" dirty="0"/>
          </a:p>
        </p:txBody>
      </p:sp>
      <p:pic>
        <p:nvPicPr>
          <p:cNvPr id="4098" name="Picture 2">
            <a:extLst>
              <a:ext uri="{FF2B5EF4-FFF2-40B4-BE49-F238E27FC236}">
                <a16:creationId xmlns:a16="http://schemas.microsoft.com/office/drawing/2014/main" id="{184398D5-C17B-6688-0704-55B07FA3D1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2400" y="1852863"/>
            <a:ext cx="4876212" cy="24288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BFE989E-0E90-2C52-36BC-84887FBFB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788" y="1852862"/>
            <a:ext cx="3342612"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689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3831A-6F7E-81CB-3DCA-327F69951F54}"/>
              </a:ext>
            </a:extLst>
          </p:cNvPr>
          <p:cNvSpPr>
            <a:spLocks noGrp="1"/>
          </p:cNvSpPr>
          <p:nvPr>
            <p:ph type="title"/>
          </p:nvPr>
        </p:nvSpPr>
        <p:spPr>
          <a:xfrm>
            <a:off x="965778" y="164592"/>
            <a:ext cx="7897806" cy="571800"/>
          </a:xfrm>
        </p:spPr>
        <p:txBody>
          <a:bodyPr/>
          <a:lstStyle/>
          <a:p>
            <a:r>
              <a:rPr lang="vi-VN" dirty="0"/>
              <a:t>Thư viện dùng để huấn luyện mạng CNN </a:t>
            </a:r>
            <a:endParaRPr lang="en-US" dirty="0"/>
          </a:p>
        </p:txBody>
      </p:sp>
      <p:sp>
        <p:nvSpPr>
          <p:cNvPr id="3" name="Subtitle 2">
            <a:extLst>
              <a:ext uri="{FF2B5EF4-FFF2-40B4-BE49-F238E27FC236}">
                <a16:creationId xmlns:a16="http://schemas.microsoft.com/office/drawing/2014/main" id="{6DD741F5-C747-E8EC-7DE4-B04D0EEB804E}"/>
              </a:ext>
            </a:extLst>
          </p:cNvPr>
          <p:cNvSpPr txBox="1">
            <a:spLocks/>
          </p:cNvSpPr>
          <p:nvPr/>
        </p:nvSpPr>
        <p:spPr>
          <a:xfrm>
            <a:off x="429354" y="1181100"/>
            <a:ext cx="3301397" cy="987070"/>
          </a:xfrm>
          <a:prstGeom prst="rect">
            <a:avLst/>
          </a:prstGeom>
          <a:ln>
            <a:solidFill>
              <a:srgbClr val="00B0F0"/>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vi-VN" i="1" dirty="0">
                <a:solidFill>
                  <a:schemeClr val="accent1"/>
                </a:solidFill>
                <a:effectLst>
                  <a:outerShdw blurRad="38100" dist="38100" dir="2700000" algn="tl">
                    <a:srgbClr val="000000">
                      <a:alpha val="43137"/>
                    </a:srgbClr>
                  </a:outerShdw>
                </a:effectLst>
              </a:rPr>
              <a:t>Trong dự án của chúng em thì chúng em chủ yếu sử dụng thư viện keras chạy trên nền của thư viện tensorflow</a:t>
            </a:r>
          </a:p>
        </p:txBody>
      </p:sp>
      <p:sp>
        <p:nvSpPr>
          <p:cNvPr id="4" name="Subtitle 2">
            <a:extLst>
              <a:ext uri="{FF2B5EF4-FFF2-40B4-BE49-F238E27FC236}">
                <a16:creationId xmlns:a16="http://schemas.microsoft.com/office/drawing/2014/main" id="{104588FE-1299-5897-DE6B-3CE15BFF0EE1}"/>
              </a:ext>
            </a:extLst>
          </p:cNvPr>
          <p:cNvSpPr txBox="1">
            <a:spLocks/>
          </p:cNvSpPr>
          <p:nvPr/>
        </p:nvSpPr>
        <p:spPr>
          <a:xfrm>
            <a:off x="5315715" y="1036320"/>
            <a:ext cx="3301397" cy="11318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vi-VN" sz="1300" dirty="0">
                <a:solidFill>
                  <a:schemeClr val="tx1"/>
                </a:solidFill>
              </a:rPr>
              <a:t>01</a:t>
            </a:r>
          </a:p>
          <a:p>
            <a:pPr marL="139700"/>
            <a:endParaRPr lang="vi-VN" sz="1300" dirty="0">
              <a:solidFill>
                <a:schemeClr val="tx1"/>
              </a:solidFill>
            </a:endParaRPr>
          </a:p>
          <a:p>
            <a:pPr marL="139700"/>
            <a:r>
              <a:rPr lang="vi-VN" sz="1300" dirty="0">
                <a:solidFill>
                  <a:schemeClr val="tx1"/>
                </a:solidFill>
              </a:rPr>
              <a:t>Keras là các API ở mức cao cho các mạng nơ-ron được phát triển với ngôn ngữ Python chạy trên nền của các thư viện khác như Tensorflow , CNTK hoặc Theane</a:t>
            </a:r>
          </a:p>
        </p:txBody>
      </p:sp>
      <p:sp>
        <p:nvSpPr>
          <p:cNvPr id="5" name="Subtitle 2">
            <a:extLst>
              <a:ext uri="{FF2B5EF4-FFF2-40B4-BE49-F238E27FC236}">
                <a16:creationId xmlns:a16="http://schemas.microsoft.com/office/drawing/2014/main" id="{82547C8D-C64D-84F3-0B8C-A386D7EF6CA5}"/>
              </a:ext>
            </a:extLst>
          </p:cNvPr>
          <p:cNvSpPr txBox="1">
            <a:spLocks/>
          </p:cNvSpPr>
          <p:nvPr/>
        </p:nvSpPr>
        <p:spPr>
          <a:xfrm>
            <a:off x="5315714" y="2670048"/>
            <a:ext cx="3301397" cy="154838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vi-VN" sz="1300" dirty="0">
                <a:solidFill>
                  <a:schemeClr val="tx1"/>
                </a:solidFill>
              </a:rPr>
              <a:t>02</a:t>
            </a:r>
          </a:p>
          <a:p>
            <a:pPr marL="139700"/>
            <a:endParaRPr lang="vi-VN" sz="1300" dirty="0">
              <a:solidFill>
                <a:schemeClr val="tx1"/>
              </a:solidFill>
            </a:endParaRPr>
          </a:p>
          <a:p>
            <a:pPr marL="139700"/>
            <a:r>
              <a:rPr lang="vi-VN" sz="1300" dirty="0">
                <a:solidFill>
                  <a:schemeClr val="tx1"/>
                </a:solidFill>
              </a:rPr>
              <a:t>Như vậy , về cơ bản trong chương trình viết với thư viện Keras của chúng em , có thể hoạt động được khi thư viện Tensorflow phải được cài đặt</a:t>
            </a:r>
          </a:p>
        </p:txBody>
      </p:sp>
      <p:sp>
        <p:nvSpPr>
          <p:cNvPr id="6" name="Subtitle 2">
            <a:extLst>
              <a:ext uri="{FF2B5EF4-FFF2-40B4-BE49-F238E27FC236}">
                <a16:creationId xmlns:a16="http://schemas.microsoft.com/office/drawing/2014/main" id="{99591318-341F-1693-B9AE-A0C161B98B00}"/>
              </a:ext>
            </a:extLst>
          </p:cNvPr>
          <p:cNvSpPr txBox="1">
            <a:spLocks/>
          </p:cNvSpPr>
          <p:nvPr/>
        </p:nvSpPr>
        <p:spPr>
          <a:xfrm>
            <a:off x="429353" y="2616996"/>
            <a:ext cx="3301397" cy="13454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vi-VN" sz="1300" dirty="0">
                <a:solidFill>
                  <a:schemeClr val="tx1"/>
                </a:solidFill>
              </a:rPr>
              <a:t>03 </a:t>
            </a:r>
          </a:p>
          <a:p>
            <a:pPr marL="139700"/>
            <a:endParaRPr lang="vi-VN" sz="1300" dirty="0">
              <a:solidFill>
                <a:schemeClr val="tx1"/>
              </a:solidFill>
            </a:endParaRPr>
          </a:p>
          <a:p>
            <a:pPr marL="139700"/>
            <a:r>
              <a:rPr lang="vi-VN" sz="1300" dirty="0">
                <a:solidFill>
                  <a:schemeClr val="tx1"/>
                </a:solidFill>
              </a:rPr>
              <a:t>Keras giúp đơn giản hóa cũng như rút ngắn thời gian xây dựng và kiểm thử các mạng học sâu</a:t>
            </a:r>
          </a:p>
        </p:txBody>
      </p:sp>
      <p:pic>
        <p:nvPicPr>
          <p:cNvPr id="7170" name="Picture 2">
            <a:extLst>
              <a:ext uri="{FF2B5EF4-FFF2-40B4-BE49-F238E27FC236}">
                <a16:creationId xmlns:a16="http://schemas.microsoft.com/office/drawing/2014/main" id="{66D86E1E-1DEA-DCE4-58C1-23AA7D00D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3349" y="1951867"/>
            <a:ext cx="1239766" cy="1239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62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75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1250"/>
                            </p:stCondLst>
                            <p:childTnLst>
                              <p:par>
                                <p:cTn id="9" presetID="6" presetClass="entr" presetSubtype="16" fill="hold" grpId="0" nodeType="afterEffect">
                                  <p:stCondLst>
                                    <p:cond delay="2250"/>
                                  </p:stCondLst>
                                  <p:childTnLst>
                                    <p:set>
                                      <p:cBhvr>
                                        <p:cTn id="10" dur="1" fill="hold">
                                          <p:stCondLst>
                                            <p:cond delay="0"/>
                                          </p:stCondLst>
                                        </p:cTn>
                                        <p:tgtEl>
                                          <p:spTgt spid="4"/>
                                        </p:tgtEl>
                                        <p:attrNameLst>
                                          <p:attrName>style.visibility</p:attrName>
                                        </p:attrNameLst>
                                      </p:cBhvr>
                                      <p:to>
                                        <p:strVal val="visible"/>
                                      </p:to>
                                    </p:set>
                                    <p:animEffect transition="in" filter="circle(in)">
                                      <p:cBhvr>
                                        <p:cTn id="11" dur="1750"/>
                                        <p:tgtEl>
                                          <p:spTgt spid="4"/>
                                        </p:tgtEl>
                                      </p:cBhvr>
                                    </p:animEffect>
                                  </p:childTnLst>
                                </p:cTn>
                              </p:par>
                            </p:childTnLst>
                          </p:cTn>
                        </p:par>
                        <p:par>
                          <p:cTn id="12" fill="hold">
                            <p:stCondLst>
                              <p:cond delay="5250"/>
                            </p:stCondLst>
                            <p:childTnLst>
                              <p:par>
                                <p:cTn id="13" presetID="14" presetClass="entr" presetSubtype="10" fill="hold" grpId="0" nodeType="afterEffect">
                                  <p:stCondLst>
                                    <p:cond delay="250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par>
                          <p:cTn id="16" fill="hold">
                            <p:stCondLst>
                              <p:cond delay="8250"/>
                            </p:stCondLst>
                            <p:childTnLst>
                              <p:par>
                                <p:cTn id="17" presetID="26" presetClass="entr" presetSubtype="0" fill="hold" grpId="0" nodeType="after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435">
                                          <p:stCondLst>
                                            <p:cond delay="0"/>
                                          </p:stCondLst>
                                        </p:cTn>
                                        <p:tgtEl>
                                          <p:spTgt spid="6"/>
                                        </p:tgtEl>
                                      </p:cBhvr>
                                    </p:animEffect>
                                    <p:anim calcmode="lin" valueType="num">
                                      <p:cBhvr>
                                        <p:cTn id="20" dur="1367"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1" dur="498"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2" dur="498" tmFilter="0, 0; 0.125,0.2665; 0.25,0.4; 0.375,0.465; 0.5,0.5;  0.625,0.535; 0.75,0.6; 0.875,0.7335; 1,1">
                                          <p:stCondLst>
                                            <p:cond delay="498"/>
                                          </p:stCondLst>
                                        </p:cTn>
                                        <p:tgtEl>
                                          <p:spTgt spid="6"/>
                                        </p:tgtEl>
                                        <p:attrNameLst>
                                          <p:attrName>ppt_y</p:attrName>
                                        </p:attrNameLst>
                                      </p:cBhvr>
                                      <p:tavLst>
                                        <p:tav tm="0" fmla="#ppt_y-sin(pi*$)/9">
                                          <p:val>
                                            <p:fltVal val="0"/>
                                          </p:val>
                                        </p:tav>
                                        <p:tav tm="100000">
                                          <p:val>
                                            <p:fltVal val="1"/>
                                          </p:val>
                                        </p:tav>
                                      </p:tavLst>
                                    </p:anim>
                                    <p:anim calcmode="lin" valueType="num">
                                      <p:cBhvr>
                                        <p:cTn id="23" dur="249" tmFilter="0, 0; 0.125,0.2665; 0.25,0.4; 0.375,0.465; 0.5,0.5;  0.625,0.535; 0.75,0.6; 0.875,0.7335; 1,1">
                                          <p:stCondLst>
                                            <p:cond delay="993"/>
                                          </p:stCondLst>
                                        </p:cTn>
                                        <p:tgtEl>
                                          <p:spTgt spid="6"/>
                                        </p:tgtEl>
                                        <p:attrNameLst>
                                          <p:attrName>ppt_y</p:attrName>
                                        </p:attrNameLst>
                                      </p:cBhvr>
                                      <p:tavLst>
                                        <p:tav tm="0" fmla="#ppt_y-sin(pi*$)/27">
                                          <p:val>
                                            <p:fltVal val="0"/>
                                          </p:val>
                                        </p:tav>
                                        <p:tav tm="100000">
                                          <p:val>
                                            <p:fltVal val="1"/>
                                          </p:val>
                                        </p:tav>
                                      </p:tavLst>
                                    </p:anim>
                                    <p:anim calcmode="lin" valueType="num">
                                      <p:cBhvr>
                                        <p:cTn id="24" dur="123" tmFilter="0, 0; 0.125,0.2665; 0.25,0.4; 0.375,0.465; 0.5,0.5;  0.625,0.535; 0.75,0.6; 0.875,0.7335; 1,1">
                                          <p:stCondLst>
                                            <p:cond delay="1242"/>
                                          </p:stCondLst>
                                        </p:cTn>
                                        <p:tgtEl>
                                          <p:spTgt spid="6"/>
                                        </p:tgtEl>
                                        <p:attrNameLst>
                                          <p:attrName>ppt_y</p:attrName>
                                        </p:attrNameLst>
                                      </p:cBhvr>
                                      <p:tavLst>
                                        <p:tav tm="0" fmla="#ppt_y-sin(pi*$)/81">
                                          <p:val>
                                            <p:fltVal val="0"/>
                                          </p:val>
                                        </p:tav>
                                        <p:tav tm="100000">
                                          <p:val>
                                            <p:fltVal val="1"/>
                                          </p:val>
                                        </p:tav>
                                      </p:tavLst>
                                    </p:anim>
                                    <p:animScale>
                                      <p:cBhvr>
                                        <p:cTn id="25" dur="20">
                                          <p:stCondLst>
                                            <p:cond delay="487"/>
                                          </p:stCondLst>
                                        </p:cTn>
                                        <p:tgtEl>
                                          <p:spTgt spid="6"/>
                                        </p:tgtEl>
                                      </p:cBhvr>
                                      <p:to x="100000" y="60000"/>
                                    </p:animScale>
                                    <p:animScale>
                                      <p:cBhvr>
                                        <p:cTn id="26" dur="124" decel="50000">
                                          <p:stCondLst>
                                            <p:cond delay="507"/>
                                          </p:stCondLst>
                                        </p:cTn>
                                        <p:tgtEl>
                                          <p:spTgt spid="6"/>
                                        </p:tgtEl>
                                      </p:cBhvr>
                                      <p:to x="100000" y="100000"/>
                                    </p:animScale>
                                    <p:animScale>
                                      <p:cBhvr>
                                        <p:cTn id="27" dur="20">
                                          <p:stCondLst>
                                            <p:cond delay="984"/>
                                          </p:stCondLst>
                                        </p:cTn>
                                        <p:tgtEl>
                                          <p:spTgt spid="6"/>
                                        </p:tgtEl>
                                      </p:cBhvr>
                                      <p:to x="100000" y="80000"/>
                                    </p:animScale>
                                    <p:animScale>
                                      <p:cBhvr>
                                        <p:cTn id="28" dur="124" decel="50000">
                                          <p:stCondLst>
                                            <p:cond delay="1004"/>
                                          </p:stCondLst>
                                        </p:cTn>
                                        <p:tgtEl>
                                          <p:spTgt spid="6"/>
                                        </p:tgtEl>
                                      </p:cBhvr>
                                      <p:to x="100000" y="100000"/>
                                    </p:animScale>
                                    <p:animScale>
                                      <p:cBhvr>
                                        <p:cTn id="29" dur="20">
                                          <p:stCondLst>
                                            <p:cond delay="1231"/>
                                          </p:stCondLst>
                                        </p:cTn>
                                        <p:tgtEl>
                                          <p:spTgt spid="6"/>
                                        </p:tgtEl>
                                      </p:cBhvr>
                                      <p:to x="100000" y="90000"/>
                                    </p:animScale>
                                    <p:animScale>
                                      <p:cBhvr>
                                        <p:cTn id="30" dur="124" decel="50000">
                                          <p:stCondLst>
                                            <p:cond delay="1251"/>
                                          </p:stCondLst>
                                        </p:cTn>
                                        <p:tgtEl>
                                          <p:spTgt spid="6"/>
                                        </p:tgtEl>
                                      </p:cBhvr>
                                      <p:to x="100000" y="100000"/>
                                    </p:animScale>
                                    <p:animScale>
                                      <p:cBhvr>
                                        <p:cTn id="31" dur="20">
                                          <p:stCondLst>
                                            <p:cond delay="1356"/>
                                          </p:stCondLst>
                                        </p:cTn>
                                        <p:tgtEl>
                                          <p:spTgt spid="6"/>
                                        </p:tgtEl>
                                      </p:cBhvr>
                                      <p:to x="100000" y="95000"/>
                                    </p:animScale>
                                    <p:animScale>
                                      <p:cBhvr>
                                        <p:cTn id="32" dur="124" decel="50000">
                                          <p:stCondLst>
                                            <p:cond delay="1376"/>
                                          </p:stCondLst>
                                        </p:cTn>
                                        <p:tgtEl>
                                          <p:spTgt spid="6"/>
                                        </p:tgtEl>
                                      </p:cBhvr>
                                      <p:to x="100000" y="100000"/>
                                    </p:animScale>
                                  </p:childTnLst>
                                </p:cTn>
                              </p:par>
                            </p:childTnLst>
                          </p:cTn>
                        </p:par>
                        <p:par>
                          <p:cTn id="33" fill="hold">
                            <p:stCondLst>
                              <p:cond delay="13500"/>
                            </p:stCondLst>
                            <p:childTnLst>
                              <p:par>
                                <p:cTn id="34" presetID="14" presetClass="entr" presetSubtype="10" fill="hold" nodeType="afterEffect">
                                  <p:stCondLst>
                                    <p:cond delay="0"/>
                                  </p:stCondLst>
                                  <p:childTnLst>
                                    <p:set>
                                      <p:cBhvr>
                                        <p:cTn id="35" dur="1" fill="hold">
                                          <p:stCondLst>
                                            <p:cond delay="0"/>
                                          </p:stCondLst>
                                        </p:cTn>
                                        <p:tgtEl>
                                          <p:spTgt spid="7170"/>
                                        </p:tgtEl>
                                        <p:attrNameLst>
                                          <p:attrName>style.visibility</p:attrName>
                                        </p:attrNameLst>
                                      </p:cBhvr>
                                      <p:to>
                                        <p:strVal val="visible"/>
                                      </p:to>
                                    </p:set>
                                    <p:animEffect transition="in" filter="randombar(horizontal)">
                                      <p:cBhvr>
                                        <p:cTn id="36"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B7FE-7DB8-C34B-DF1B-7E05231D2E3D}"/>
              </a:ext>
            </a:extLst>
          </p:cNvPr>
          <p:cNvSpPr>
            <a:spLocks noGrp="1"/>
          </p:cNvSpPr>
          <p:nvPr>
            <p:ph type="title"/>
          </p:nvPr>
        </p:nvSpPr>
        <p:spPr>
          <a:xfrm>
            <a:off x="795090" y="285600"/>
            <a:ext cx="7934382" cy="571800"/>
          </a:xfrm>
        </p:spPr>
        <p:txBody>
          <a:bodyPr/>
          <a:lstStyle/>
          <a:p>
            <a:r>
              <a:rPr lang="vi-VN" dirty="0"/>
              <a:t>Mô hình nhận dạng biển báo giao thông</a:t>
            </a:r>
            <a:endParaRPr lang="en-US" dirty="0"/>
          </a:p>
        </p:txBody>
      </p:sp>
      <p:sp>
        <p:nvSpPr>
          <p:cNvPr id="7" name="Subtitle 2">
            <a:extLst>
              <a:ext uri="{FF2B5EF4-FFF2-40B4-BE49-F238E27FC236}">
                <a16:creationId xmlns:a16="http://schemas.microsoft.com/office/drawing/2014/main" id="{A1712405-18EB-9073-BE42-D6EB9E0CE264}"/>
              </a:ext>
            </a:extLst>
          </p:cNvPr>
          <p:cNvSpPr txBox="1">
            <a:spLocks/>
          </p:cNvSpPr>
          <p:nvPr/>
        </p:nvSpPr>
        <p:spPr>
          <a:xfrm>
            <a:off x="429353" y="1182624"/>
            <a:ext cx="3301397" cy="33893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vi-VN" sz="2200" b="1" i="1" dirty="0">
                <a:solidFill>
                  <a:schemeClr val="tx1"/>
                </a:solidFill>
              </a:rPr>
              <a:t>Giai đoạn 1</a:t>
            </a:r>
          </a:p>
          <a:p>
            <a:pPr marL="139700"/>
            <a:endParaRPr lang="vi-VN" sz="1300" dirty="0">
              <a:solidFill>
                <a:schemeClr val="tx1"/>
              </a:solidFill>
            </a:endParaRPr>
          </a:p>
          <a:p>
            <a:pPr marL="139700"/>
            <a:endParaRPr lang="vi-VN" sz="1300" dirty="0">
              <a:solidFill>
                <a:schemeClr val="tx1"/>
              </a:solidFill>
            </a:endParaRPr>
          </a:p>
          <a:p>
            <a:pPr marL="139700"/>
            <a:r>
              <a:rPr lang="vi-VN" sz="1800" dirty="0">
                <a:solidFill>
                  <a:srgbClr val="FFFF00"/>
                </a:solidFill>
              </a:rPr>
              <a:t>Khám phá tập dữ liệu</a:t>
            </a:r>
          </a:p>
          <a:p>
            <a:pPr marL="139700"/>
            <a:endParaRPr lang="vi-VN" sz="1300" dirty="0">
              <a:solidFill>
                <a:schemeClr val="tx1"/>
              </a:solidFill>
            </a:endParaRPr>
          </a:p>
          <a:p>
            <a:pPr marL="139700"/>
            <a:endParaRPr lang="vi-VN" sz="1300" dirty="0">
              <a:solidFill>
                <a:schemeClr val="tx1"/>
              </a:solidFill>
            </a:endParaRPr>
          </a:p>
          <a:p>
            <a:pPr marL="139700"/>
            <a:endParaRPr lang="vi-VN" sz="1300" dirty="0">
              <a:solidFill>
                <a:schemeClr val="tx1"/>
              </a:solidFill>
            </a:endParaRPr>
          </a:p>
          <a:p>
            <a:pPr marL="139700"/>
            <a:r>
              <a:rPr lang="vi-VN" sz="2200" b="1" i="1" dirty="0">
                <a:solidFill>
                  <a:schemeClr val="tx1"/>
                </a:solidFill>
              </a:rPr>
              <a:t>Giai đoạn 3</a:t>
            </a:r>
          </a:p>
          <a:p>
            <a:pPr marL="139700"/>
            <a:endParaRPr lang="vi-VN" sz="1300" dirty="0">
              <a:solidFill>
                <a:schemeClr val="tx1"/>
              </a:solidFill>
            </a:endParaRPr>
          </a:p>
          <a:p>
            <a:pPr marL="139700"/>
            <a:endParaRPr lang="vi-VN" sz="1300" dirty="0">
              <a:solidFill>
                <a:schemeClr val="tx1"/>
              </a:solidFill>
            </a:endParaRPr>
          </a:p>
          <a:p>
            <a:pPr marL="139700"/>
            <a:r>
              <a:rPr lang="vi-VN" sz="1800" dirty="0">
                <a:solidFill>
                  <a:srgbClr val="FFFF00"/>
                </a:solidFill>
              </a:rPr>
              <a:t>Đào tạo và xác nhận mô hình</a:t>
            </a:r>
          </a:p>
          <a:p>
            <a:pPr marL="139700"/>
            <a:endParaRPr lang="vi-VN" sz="1300" dirty="0">
              <a:solidFill>
                <a:schemeClr val="tx1"/>
              </a:solidFill>
            </a:endParaRPr>
          </a:p>
          <a:p>
            <a:pPr marL="139700"/>
            <a:endParaRPr lang="vi-VN" sz="1300" dirty="0">
              <a:solidFill>
                <a:schemeClr val="tx1"/>
              </a:solidFill>
            </a:endParaRPr>
          </a:p>
          <a:p>
            <a:pPr marL="139700"/>
            <a:endParaRPr lang="vi-VN" sz="1300" dirty="0">
              <a:solidFill>
                <a:schemeClr val="tx1"/>
              </a:solidFill>
            </a:endParaRPr>
          </a:p>
          <a:p>
            <a:pPr marL="139700"/>
            <a:endParaRPr lang="vi-VN" sz="1300" dirty="0">
              <a:solidFill>
                <a:schemeClr val="tx1"/>
              </a:solidFill>
            </a:endParaRPr>
          </a:p>
        </p:txBody>
      </p:sp>
      <p:sp>
        <p:nvSpPr>
          <p:cNvPr id="8" name="Subtitle 2">
            <a:extLst>
              <a:ext uri="{FF2B5EF4-FFF2-40B4-BE49-F238E27FC236}">
                <a16:creationId xmlns:a16="http://schemas.microsoft.com/office/drawing/2014/main" id="{45601909-CE4D-EB39-1EAC-222304CC8AFF}"/>
              </a:ext>
            </a:extLst>
          </p:cNvPr>
          <p:cNvSpPr txBox="1">
            <a:spLocks/>
          </p:cNvSpPr>
          <p:nvPr/>
        </p:nvSpPr>
        <p:spPr>
          <a:xfrm>
            <a:off x="5165945" y="1182624"/>
            <a:ext cx="3301397" cy="33893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vi-VN" sz="2200" b="1" i="1" dirty="0">
                <a:solidFill>
                  <a:schemeClr val="tx1"/>
                </a:solidFill>
              </a:rPr>
              <a:t>Giai đoạn 2</a:t>
            </a:r>
          </a:p>
          <a:p>
            <a:pPr marL="139700"/>
            <a:endParaRPr lang="vi-VN" sz="1300" dirty="0">
              <a:solidFill>
                <a:schemeClr val="tx1"/>
              </a:solidFill>
            </a:endParaRPr>
          </a:p>
          <a:p>
            <a:pPr marL="139700"/>
            <a:endParaRPr lang="vi-VN" sz="1300" dirty="0">
              <a:solidFill>
                <a:schemeClr val="tx1"/>
              </a:solidFill>
            </a:endParaRPr>
          </a:p>
          <a:p>
            <a:pPr marL="139700"/>
            <a:r>
              <a:rPr lang="vi-VN" sz="1800" dirty="0">
                <a:solidFill>
                  <a:srgbClr val="FFFF00"/>
                </a:solidFill>
              </a:rPr>
              <a:t>Xây dựng mô hình CNN</a:t>
            </a:r>
          </a:p>
          <a:p>
            <a:pPr marL="139700"/>
            <a:endParaRPr lang="vi-VN" sz="1300" dirty="0">
              <a:solidFill>
                <a:schemeClr val="tx1"/>
              </a:solidFill>
            </a:endParaRPr>
          </a:p>
          <a:p>
            <a:pPr marL="139700"/>
            <a:endParaRPr lang="vi-VN" sz="1300" dirty="0">
              <a:solidFill>
                <a:schemeClr val="tx1"/>
              </a:solidFill>
            </a:endParaRPr>
          </a:p>
          <a:p>
            <a:pPr marL="139700"/>
            <a:endParaRPr lang="vi-VN" sz="2000" b="1" i="1" dirty="0">
              <a:solidFill>
                <a:schemeClr val="tx1"/>
              </a:solidFill>
            </a:endParaRPr>
          </a:p>
          <a:p>
            <a:pPr marL="139700"/>
            <a:r>
              <a:rPr lang="vi-VN" sz="2200" b="1" i="1" dirty="0">
                <a:solidFill>
                  <a:schemeClr val="tx1"/>
                </a:solidFill>
              </a:rPr>
              <a:t>Giai đoạn 4</a:t>
            </a:r>
          </a:p>
          <a:p>
            <a:pPr marL="139700"/>
            <a:endParaRPr lang="vi-VN" sz="1300" dirty="0">
              <a:solidFill>
                <a:schemeClr val="tx1"/>
              </a:solidFill>
            </a:endParaRPr>
          </a:p>
          <a:p>
            <a:pPr marL="139700"/>
            <a:endParaRPr lang="vi-VN" sz="1800" dirty="0">
              <a:solidFill>
                <a:srgbClr val="FFFF00"/>
              </a:solidFill>
            </a:endParaRPr>
          </a:p>
          <a:p>
            <a:pPr marL="139700"/>
            <a:r>
              <a:rPr lang="vi-VN" sz="1800" dirty="0">
                <a:solidFill>
                  <a:srgbClr val="FFFF00"/>
                </a:solidFill>
              </a:rPr>
              <a:t>Kiểm tra mô hình với bộ dữ liệu kiểm tra</a:t>
            </a:r>
          </a:p>
          <a:p>
            <a:pPr marL="139700"/>
            <a:endParaRPr lang="vi-VN" sz="1300" dirty="0">
              <a:solidFill>
                <a:schemeClr val="tx1"/>
              </a:solidFill>
            </a:endParaRPr>
          </a:p>
          <a:p>
            <a:pPr marL="139700"/>
            <a:endParaRPr lang="vi-VN" sz="1300" dirty="0">
              <a:solidFill>
                <a:schemeClr val="tx1"/>
              </a:solidFill>
            </a:endParaRPr>
          </a:p>
          <a:p>
            <a:pPr marL="139700"/>
            <a:endParaRPr lang="vi-VN" sz="1300" dirty="0">
              <a:solidFill>
                <a:schemeClr val="tx1"/>
              </a:solidFill>
            </a:endParaRPr>
          </a:p>
          <a:p>
            <a:pPr marL="139700"/>
            <a:endParaRPr lang="vi-VN" sz="1300" dirty="0">
              <a:solidFill>
                <a:schemeClr val="tx1"/>
              </a:solidFill>
            </a:endParaRPr>
          </a:p>
        </p:txBody>
      </p:sp>
    </p:spTree>
    <p:extLst>
      <p:ext uri="{BB962C8B-B14F-4D97-AF65-F5344CB8AC3E}">
        <p14:creationId xmlns:p14="http://schemas.microsoft.com/office/powerpoint/2010/main" val="124149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10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par>
                          <p:cTn id="8" fill="hold">
                            <p:stCondLst>
                              <p:cond delay="1500"/>
                            </p:stCondLst>
                            <p:childTnLst>
                              <p:par>
                                <p:cTn id="9" presetID="14" presetClass="entr" presetSubtype="10" fill="hold" nodeType="afterEffect">
                                  <p:stCondLst>
                                    <p:cond delay="1000"/>
                                  </p:stCondLst>
                                  <p:childTnLst>
                                    <p:set>
                                      <p:cBhvr>
                                        <p:cTn id="10" dur="1" fill="hold">
                                          <p:stCondLst>
                                            <p:cond delay="0"/>
                                          </p:stCondLst>
                                        </p:cTn>
                                        <p:tgtEl>
                                          <p:spTgt spid="7">
                                            <p:txEl>
                                              <p:pRg st="3" end="3"/>
                                            </p:txEl>
                                          </p:spTgt>
                                        </p:tgtEl>
                                        <p:attrNameLst>
                                          <p:attrName>style.visibility</p:attrName>
                                        </p:attrNameLst>
                                      </p:cBhvr>
                                      <p:to>
                                        <p:strVal val="visible"/>
                                      </p:to>
                                    </p:set>
                                    <p:animEffect transition="in" filter="randombar(horizontal)">
                                      <p:cBhvr>
                                        <p:cTn id="11" dur="500"/>
                                        <p:tgtEl>
                                          <p:spTgt spid="7">
                                            <p:txEl>
                                              <p:pRg st="3" end="3"/>
                                            </p:txEl>
                                          </p:spTgt>
                                        </p:tgtEl>
                                      </p:cBhvr>
                                    </p:animEffect>
                                  </p:childTnLst>
                                </p:cTn>
                              </p:par>
                            </p:childTnLst>
                          </p:cTn>
                        </p:par>
                        <p:par>
                          <p:cTn id="12" fill="hold">
                            <p:stCondLst>
                              <p:cond delay="3000"/>
                            </p:stCondLst>
                            <p:childTnLst>
                              <p:par>
                                <p:cTn id="13" presetID="42" presetClass="entr" presetSubtype="0" fill="hold" nodeType="afterEffect">
                                  <p:stCondLst>
                                    <p:cond delay="50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750"/>
                                        <p:tgtEl>
                                          <p:spTgt spid="8">
                                            <p:txEl>
                                              <p:pRg st="0" end="0"/>
                                            </p:txEl>
                                          </p:spTgt>
                                        </p:tgtEl>
                                      </p:cBhvr>
                                    </p:animEffect>
                                    <p:anim calcmode="lin" valueType="num">
                                      <p:cBhvr>
                                        <p:cTn id="16"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75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4250"/>
                            </p:stCondLst>
                            <p:childTnLst>
                              <p:par>
                                <p:cTn id="19" presetID="42" presetClass="entr" presetSubtype="0" fill="hold" nodeType="afterEffect">
                                  <p:stCondLst>
                                    <p:cond delay="50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750"/>
                                        <p:tgtEl>
                                          <p:spTgt spid="8">
                                            <p:txEl>
                                              <p:pRg st="3" end="3"/>
                                            </p:txEl>
                                          </p:spTgt>
                                        </p:tgtEl>
                                      </p:cBhvr>
                                    </p:animEffect>
                                    <p:anim calcmode="lin" valueType="num">
                                      <p:cBhvr>
                                        <p:cTn id="22" dur="75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3" dur="75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par>
                          <p:cTn id="24" fill="hold">
                            <p:stCondLst>
                              <p:cond delay="5500"/>
                            </p:stCondLst>
                            <p:childTnLst>
                              <p:par>
                                <p:cTn id="25" presetID="2" presetClass="entr" presetSubtype="4" fill="hold" nodeType="afterEffect">
                                  <p:stCondLst>
                                    <p:cond delay="500"/>
                                  </p:stCondLst>
                                  <p:childTnLst>
                                    <p:set>
                                      <p:cBhvr>
                                        <p:cTn id="26" dur="1" fill="hold">
                                          <p:stCondLst>
                                            <p:cond delay="0"/>
                                          </p:stCondLst>
                                        </p:cTn>
                                        <p:tgtEl>
                                          <p:spTgt spid="7">
                                            <p:txEl>
                                              <p:pRg st="7" end="7"/>
                                            </p:txEl>
                                          </p:spTgt>
                                        </p:tgtEl>
                                        <p:attrNameLst>
                                          <p:attrName>style.visibility</p:attrName>
                                        </p:attrNameLst>
                                      </p:cBhvr>
                                      <p:to>
                                        <p:strVal val="visible"/>
                                      </p:to>
                                    </p:set>
                                    <p:anim calcmode="lin" valueType="num">
                                      <p:cBhvr additive="base">
                                        <p:cTn id="27"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par>
                          <p:cTn id="29" fill="hold">
                            <p:stCondLst>
                              <p:cond delay="6500"/>
                            </p:stCondLst>
                            <p:childTnLst>
                              <p:par>
                                <p:cTn id="30" presetID="2" presetClass="entr" presetSubtype="4" fill="hold" nodeType="afterEffect">
                                  <p:stCondLst>
                                    <p:cond delay="500"/>
                                  </p:stCondLst>
                                  <p:childTnLst>
                                    <p:set>
                                      <p:cBhvr>
                                        <p:cTn id="31" dur="1" fill="hold">
                                          <p:stCondLst>
                                            <p:cond delay="0"/>
                                          </p:stCondLst>
                                        </p:cTn>
                                        <p:tgtEl>
                                          <p:spTgt spid="7">
                                            <p:txEl>
                                              <p:pRg st="10" end="10"/>
                                            </p:txEl>
                                          </p:spTgt>
                                        </p:tgtEl>
                                        <p:attrNameLst>
                                          <p:attrName>style.visibility</p:attrName>
                                        </p:attrNameLst>
                                      </p:cBhvr>
                                      <p:to>
                                        <p:strVal val="visible"/>
                                      </p:to>
                                    </p:set>
                                    <p:anim calcmode="lin" valueType="num">
                                      <p:cBhvr additive="base">
                                        <p:cTn id="32"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10" end="1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7500"/>
                            </p:stCondLst>
                            <p:childTnLst>
                              <p:par>
                                <p:cTn id="35" presetID="10" presetClass="entr" presetSubtype="0" fill="hold" nodeType="afterEffect">
                                  <p:stCondLst>
                                    <p:cond delay="500"/>
                                  </p:stCondLst>
                                  <p:childTnLst>
                                    <p:set>
                                      <p:cBhvr>
                                        <p:cTn id="36" dur="1" fill="hold">
                                          <p:stCondLst>
                                            <p:cond delay="0"/>
                                          </p:stCondLst>
                                        </p:cTn>
                                        <p:tgtEl>
                                          <p:spTgt spid="8">
                                            <p:txEl>
                                              <p:pRg st="7" end="7"/>
                                            </p:txEl>
                                          </p:spTgt>
                                        </p:tgtEl>
                                        <p:attrNameLst>
                                          <p:attrName>style.visibility</p:attrName>
                                        </p:attrNameLst>
                                      </p:cBhvr>
                                      <p:to>
                                        <p:strVal val="visible"/>
                                      </p:to>
                                    </p:set>
                                    <p:animEffect transition="in" filter="fade">
                                      <p:cBhvr>
                                        <p:cTn id="37" dur="500"/>
                                        <p:tgtEl>
                                          <p:spTgt spid="8">
                                            <p:txEl>
                                              <p:pRg st="7" end="7"/>
                                            </p:txEl>
                                          </p:spTgt>
                                        </p:tgtEl>
                                      </p:cBhvr>
                                    </p:animEffect>
                                  </p:childTnLst>
                                </p:cTn>
                              </p:par>
                            </p:childTnLst>
                          </p:cTn>
                        </p:par>
                        <p:par>
                          <p:cTn id="38" fill="hold">
                            <p:stCondLst>
                              <p:cond delay="8500"/>
                            </p:stCondLst>
                            <p:childTnLst>
                              <p:par>
                                <p:cTn id="39" presetID="10" presetClass="entr" presetSubtype="0" fill="hold" nodeType="afterEffect">
                                  <p:stCondLst>
                                    <p:cond delay="500"/>
                                  </p:stCondLst>
                                  <p:childTnLst>
                                    <p:set>
                                      <p:cBhvr>
                                        <p:cTn id="40" dur="1" fill="hold">
                                          <p:stCondLst>
                                            <p:cond delay="0"/>
                                          </p:stCondLst>
                                        </p:cTn>
                                        <p:tgtEl>
                                          <p:spTgt spid="8">
                                            <p:txEl>
                                              <p:pRg st="10" end="10"/>
                                            </p:txEl>
                                          </p:spTgt>
                                        </p:tgtEl>
                                        <p:attrNameLst>
                                          <p:attrName>style.visibility</p:attrName>
                                        </p:attrNameLst>
                                      </p:cBhvr>
                                      <p:to>
                                        <p:strVal val="visible"/>
                                      </p:to>
                                    </p:set>
                                    <p:animEffect transition="in" filter="fade">
                                      <p:cBhvr>
                                        <p:cTn id="41"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E3DB9-0219-A2E5-E77E-F653FEDB065E}"/>
              </a:ext>
            </a:extLst>
          </p:cNvPr>
          <p:cNvSpPr>
            <a:spLocks noGrp="1"/>
          </p:cNvSpPr>
          <p:nvPr>
            <p:ph type="title"/>
          </p:nvPr>
        </p:nvSpPr>
        <p:spPr>
          <a:xfrm>
            <a:off x="856500" y="164592"/>
            <a:ext cx="7431000" cy="571800"/>
          </a:xfrm>
        </p:spPr>
        <p:txBody>
          <a:bodyPr/>
          <a:lstStyle/>
          <a:p>
            <a:r>
              <a:rPr lang="vi-VN" dirty="0"/>
              <a:t>Mô hình nhận dạng biển báo giao thông</a:t>
            </a:r>
            <a:endParaRPr lang="en-US" dirty="0"/>
          </a:p>
        </p:txBody>
      </p:sp>
      <p:pic>
        <p:nvPicPr>
          <p:cNvPr id="4" name="Picture 3">
            <a:extLst>
              <a:ext uri="{FF2B5EF4-FFF2-40B4-BE49-F238E27FC236}">
                <a16:creationId xmlns:a16="http://schemas.microsoft.com/office/drawing/2014/main" id="{8B702717-E9E0-74FD-F5D3-190CF5FBC34A}"/>
              </a:ext>
            </a:extLst>
          </p:cNvPr>
          <p:cNvPicPr>
            <a:picLocks noChangeAspect="1"/>
          </p:cNvPicPr>
          <p:nvPr/>
        </p:nvPicPr>
        <p:blipFill>
          <a:blip r:embed="rId2"/>
          <a:stretch>
            <a:fillRect/>
          </a:stretch>
        </p:blipFill>
        <p:spPr>
          <a:xfrm>
            <a:off x="0" y="1121664"/>
            <a:ext cx="4572000" cy="3697670"/>
          </a:xfrm>
          <a:prstGeom prst="rect">
            <a:avLst/>
          </a:prstGeom>
        </p:spPr>
      </p:pic>
      <p:pic>
        <p:nvPicPr>
          <p:cNvPr id="6" name="Picture 5">
            <a:extLst>
              <a:ext uri="{FF2B5EF4-FFF2-40B4-BE49-F238E27FC236}">
                <a16:creationId xmlns:a16="http://schemas.microsoft.com/office/drawing/2014/main" id="{984FF5B8-F15A-EB00-133E-6283C83AD4D4}"/>
              </a:ext>
            </a:extLst>
          </p:cNvPr>
          <p:cNvPicPr>
            <a:picLocks noChangeAspect="1"/>
          </p:cNvPicPr>
          <p:nvPr/>
        </p:nvPicPr>
        <p:blipFill>
          <a:blip r:embed="rId3"/>
          <a:stretch>
            <a:fillRect/>
          </a:stretch>
        </p:blipFill>
        <p:spPr>
          <a:xfrm>
            <a:off x="4572000" y="1121664"/>
            <a:ext cx="4572000" cy="3697670"/>
          </a:xfrm>
          <a:prstGeom prst="rect">
            <a:avLst/>
          </a:prstGeom>
        </p:spPr>
      </p:pic>
    </p:spTree>
    <p:extLst>
      <p:ext uri="{BB962C8B-B14F-4D97-AF65-F5344CB8AC3E}">
        <p14:creationId xmlns:p14="http://schemas.microsoft.com/office/powerpoint/2010/main" val="324170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22" presetClass="entr" presetSubtype="4"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4BE65-28A8-93E4-B762-82D4C17EAECC}"/>
              </a:ext>
            </a:extLst>
          </p:cNvPr>
          <p:cNvSpPr>
            <a:spLocks noGrp="1"/>
          </p:cNvSpPr>
          <p:nvPr>
            <p:ph type="title"/>
          </p:nvPr>
        </p:nvSpPr>
        <p:spPr>
          <a:xfrm>
            <a:off x="892626" y="164592"/>
            <a:ext cx="7922190" cy="571800"/>
          </a:xfrm>
        </p:spPr>
        <p:txBody>
          <a:bodyPr/>
          <a:lstStyle/>
          <a:p>
            <a:r>
              <a:rPr lang="vi-VN" dirty="0"/>
              <a:t>Mô hình nhận dạng biển báo giao thông</a:t>
            </a:r>
            <a:endParaRPr lang="en-US" dirty="0"/>
          </a:p>
        </p:txBody>
      </p:sp>
      <p:sp>
        <p:nvSpPr>
          <p:cNvPr id="3" name="Subtitle 2">
            <a:extLst>
              <a:ext uri="{FF2B5EF4-FFF2-40B4-BE49-F238E27FC236}">
                <a16:creationId xmlns:a16="http://schemas.microsoft.com/office/drawing/2014/main" id="{300F8DB2-11B1-1DAB-5C25-2B56F1F6878E}"/>
              </a:ext>
            </a:extLst>
          </p:cNvPr>
          <p:cNvSpPr txBox="1">
            <a:spLocks/>
          </p:cNvSpPr>
          <p:nvPr/>
        </p:nvSpPr>
        <p:spPr>
          <a:xfrm>
            <a:off x="0" y="872070"/>
            <a:ext cx="3386743" cy="3643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25450" indent="-285750">
              <a:buClr>
                <a:srgbClr val="00B0F0"/>
              </a:buClr>
              <a:buFont typeface="Wingdings" panose="05000000000000000000" pitchFamily="2" charset="2"/>
              <a:buChar char="ü"/>
            </a:pPr>
            <a:r>
              <a:rPr lang="vi-VN" sz="1300" dirty="0">
                <a:solidFill>
                  <a:schemeClr val="tx1"/>
                </a:solidFill>
              </a:rPr>
              <a:t>Sau khi có dữ liệu rồi ta lưu tất cả các ảnh và nhãn của chúng vào list data và labels .</a:t>
            </a:r>
          </a:p>
          <a:p>
            <a:pPr marL="425450" indent="-285750">
              <a:buClr>
                <a:srgbClr val="00B0F0"/>
              </a:buClr>
              <a:buFont typeface="Wingdings" panose="05000000000000000000" pitchFamily="2" charset="2"/>
              <a:buChar char="ü"/>
            </a:pPr>
            <a:endParaRPr lang="vi-VN" sz="1300" dirty="0">
              <a:solidFill>
                <a:schemeClr val="tx1"/>
              </a:solidFill>
            </a:endParaRPr>
          </a:p>
          <a:p>
            <a:pPr marL="425450" indent="-285750">
              <a:buClr>
                <a:srgbClr val="00B0F0"/>
              </a:buClr>
              <a:buFont typeface="Wingdings" panose="05000000000000000000" pitchFamily="2" charset="2"/>
              <a:buChar char="ü"/>
            </a:pPr>
            <a:r>
              <a:rPr lang="vi-VN" sz="1300" dirty="0">
                <a:solidFill>
                  <a:schemeClr val="tx1"/>
                </a:solidFill>
              </a:rPr>
              <a:t> Chuyển các list thành các numpy array làm đầu vào cho model. </a:t>
            </a:r>
          </a:p>
          <a:p>
            <a:pPr marL="425450" indent="-285750">
              <a:buClr>
                <a:srgbClr val="00B0F0"/>
              </a:buClr>
              <a:buFont typeface="Wingdings" panose="05000000000000000000" pitchFamily="2" charset="2"/>
              <a:buChar char="ü"/>
            </a:pPr>
            <a:endParaRPr lang="vi-VN" sz="1300" dirty="0">
              <a:solidFill>
                <a:schemeClr val="tx1"/>
              </a:solidFill>
            </a:endParaRPr>
          </a:p>
          <a:p>
            <a:pPr marL="425450" indent="-285750">
              <a:buClr>
                <a:srgbClr val="00B0F0"/>
              </a:buClr>
              <a:buFont typeface="Wingdings" panose="05000000000000000000" pitchFamily="2" charset="2"/>
              <a:buChar char="ü"/>
            </a:pPr>
            <a:r>
              <a:rPr lang="vi-VN" sz="1300" dirty="0">
                <a:solidFill>
                  <a:schemeClr val="tx1"/>
                </a:solidFill>
              </a:rPr>
              <a:t>Kích thước của dữ liệu là (39209 , 30 , 30 , 3 ) , có nghĩa là có 39209 hình ảnh , mỗi ảnh có kích thước 30*30 pixel , số 3 ở cuối thể hiện dữ liệu là hình ảnh màu ( giá trị RGB). </a:t>
            </a:r>
          </a:p>
          <a:p>
            <a:pPr marL="425450" indent="-285750">
              <a:buClr>
                <a:srgbClr val="00B0F0"/>
              </a:buClr>
              <a:buFont typeface="Wingdings" panose="05000000000000000000" pitchFamily="2" charset="2"/>
              <a:buChar char="ü"/>
            </a:pPr>
            <a:endParaRPr lang="vi-VN" sz="1300" dirty="0">
              <a:solidFill>
                <a:schemeClr val="tx1"/>
              </a:solidFill>
            </a:endParaRPr>
          </a:p>
          <a:p>
            <a:pPr marL="425450" indent="-285750">
              <a:buClr>
                <a:srgbClr val="00B0F0"/>
              </a:buClr>
              <a:buFont typeface="Wingdings" panose="05000000000000000000" pitchFamily="2" charset="2"/>
              <a:buChar char="ü"/>
            </a:pPr>
            <a:r>
              <a:rPr lang="vi-VN" sz="1300" dirty="0">
                <a:solidFill>
                  <a:schemeClr val="tx1"/>
                </a:solidFill>
              </a:rPr>
              <a:t>Lệnh train_test_split ( ) của sklearn để phân chia bộ dữ liệu thành train set và test set . </a:t>
            </a:r>
          </a:p>
          <a:p>
            <a:pPr marL="425450" indent="-285750">
              <a:buClr>
                <a:srgbClr val="00B0F0"/>
              </a:buClr>
              <a:buFont typeface="Wingdings" panose="05000000000000000000" pitchFamily="2" charset="2"/>
              <a:buChar char="ü"/>
            </a:pPr>
            <a:endParaRPr lang="vi-VN" sz="1300" dirty="0">
              <a:solidFill>
                <a:schemeClr val="tx1"/>
              </a:solidFill>
            </a:endParaRPr>
          </a:p>
          <a:p>
            <a:pPr marL="425450" indent="-285750">
              <a:buClr>
                <a:srgbClr val="00B0F0"/>
              </a:buClr>
              <a:buFont typeface="Wingdings" panose="05000000000000000000" pitchFamily="2" charset="2"/>
              <a:buChar char="ü"/>
            </a:pPr>
            <a:r>
              <a:rPr lang="vi-VN" sz="1300" dirty="0">
                <a:solidFill>
                  <a:schemeClr val="tx1"/>
                </a:solidFill>
              </a:rPr>
              <a:t>Lệnh to_categorical của keras.utils để xử lý các nhãn của y_train và y_test bằng one hot encoding</a:t>
            </a:r>
          </a:p>
          <a:p>
            <a:pPr marL="425450" indent="-285750">
              <a:buClr>
                <a:srgbClr val="00B0F0"/>
              </a:buClr>
              <a:buFont typeface="Wingdings" panose="05000000000000000000" pitchFamily="2" charset="2"/>
              <a:buChar char="ü"/>
            </a:pPr>
            <a:endParaRPr lang="vi-VN" sz="1300" dirty="0">
              <a:solidFill>
                <a:schemeClr val="tx1"/>
              </a:solidFill>
            </a:endParaRPr>
          </a:p>
          <a:p>
            <a:pPr marL="139700"/>
            <a:endParaRPr lang="vi-VN" sz="1300" dirty="0">
              <a:solidFill>
                <a:schemeClr val="tx1"/>
              </a:solidFill>
            </a:endParaRPr>
          </a:p>
          <a:p>
            <a:pPr marL="139700"/>
            <a:endParaRPr lang="vi-VN" sz="1300" dirty="0">
              <a:solidFill>
                <a:schemeClr val="tx1"/>
              </a:solidFill>
            </a:endParaRPr>
          </a:p>
          <a:p>
            <a:pPr marL="139700"/>
            <a:endParaRPr lang="vi-VN" sz="1300" dirty="0">
              <a:solidFill>
                <a:schemeClr val="tx1"/>
              </a:solidFill>
            </a:endParaRPr>
          </a:p>
        </p:txBody>
      </p:sp>
      <p:pic>
        <p:nvPicPr>
          <p:cNvPr id="5" name="Picture 4">
            <a:extLst>
              <a:ext uri="{FF2B5EF4-FFF2-40B4-BE49-F238E27FC236}">
                <a16:creationId xmlns:a16="http://schemas.microsoft.com/office/drawing/2014/main" id="{459E6561-54CC-F0FB-AB64-A82857C98AAD}"/>
              </a:ext>
            </a:extLst>
          </p:cNvPr>
          <p:cNvPicPr>
            <a:picLocks noChangeAspect="1"/>
          </p:cNvPicPr>
          <p:nvPr/>
        </p:nvPicPr>
        <p:blipFill>
          <a:blip r:embed="rId2"/>
          <a:stretch>
            <a:fillRect/>
          </a:stretch>
        </p:blipFill>
        <p:spPr>
          <a:xfrm>
            <a:off x="3806537" y="1002186"/>
            <a:ext cx="5154583" cy="3976722"/>
          </a:xfrm>
          <a:prstGeom prst="rect">
            <a:avLst/>
          </a:prstGeom>
        </p:spPr>
      </p:pic>
    </p:spTree>
    <p:extLst>
      <p:ext uri="{BB962C8B-B14F-4D97-AF65-F5344CB8AC3E}">
        <p14:creationId xmlns:p14="http://schemas.microsoft.com/office/powerpoint/2010/main" val="26235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anim calcmode="lin" valueType="num">
                                      <p:cBhvr>
                                        <p:cTn id="8"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nodeType="afterEffect">
                                  <p:stCondLst>
                                    <p:cond delay="125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ircle(in)">
                                      <p:cBhvr>
                                        <p:cTn id="13" dur="1250"/>
                                        <p:tgtEl>
                                          <p:spTgt spid="3">
                                            <p:txEl>
                                              <p:pRg st="2" end="2"/>
                                            </p:txEl>
                                          </p:spTgt>
                                        </p:tgtEl>
                                      </p:cBhvr>
                                    </p:animEffect>
                                  </p:childTnLst>
                                </p:cTn>
                              </p:par>
                            </p:childTnLst>
                          </p:cTn>
                        </p:par>
                        <p:par>
                          <p:cTn id="14" fill="hold">
                            <p:stCondLst>
                              <p:cond delay="3500"/>
                            </p:stCondLst>
                            <p:childTnLst>
                              <p:par>
                                <p:cTn id="15" presetID="2" presetClass="entr" presetSubtype="4" fill="hold" nodeType="afterEffect">
                                  <p:stCondLst>
                                    <p:cond delay="200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42" presetClass="entr" presetSubtype="0" fill="hold" nodeType="afterEffect">
                                  <p:stCondLst>
                                    <p:cond delay="950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750"/>
                                        <p:tgtEl>
                                          <p:spTgt spid="3">
                                            <p:txEl>
                                              <p:pRg st="6" end="6"/>
                                            </p:txEl>
                                          </p:spTgt>
                                        </p:tgtEl>
                                      </p:cBhvr>
                                    </p:animEffect>
                                    <p:anim calcmode="lin" valueType="num">
                                      <p:cBhvr>
                                        <p:cTn id="23" dur="75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4" dur="75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25" fill="hold">
                            <p:stCondLst>
                              <p:cond delay="16250"/>
                            </p:stCondLst>
                            <p:childTnLst>
                              <p:par>
                                <p:cTn id="26" presetID="26" presetClass="entr" presetSubtype="0" fill="hold" nodeType="afterEffect">
                                  <p:stCondLst>
                                    <p:cond delay="475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wipe(down)">
                                      <p:cBhvr>
                                        <p:cTn id="28" dur="435">
                                          <p:stCondLst>
                                            <p:cond delay="0"/>
                                          </p:stCondLst>
                                        </p:cTn>
                                        <p:tgtEl>
                                          <p:spTgt spid="3">
                                            <p:txEl>
                                              <p:pRg st="8" end="8"/>
                                            </p:txEl>
                                          </p:spTgt>
                                        </p:tgtEl>
                                      </p:cBhvr>
                                    </p:animEffect>
                                    <p:anim calcmode="lin" valueType="num">
                                      <p:cBhvr>
                                        <p:cTn id="29" dur="1367"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30" dur="498"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31" dur="498" tmFilter="0, 0; 0.125,0.2665; 0.25,0.4; 0.375,0.465; 0.5,0.5;  0.625,0.535; 0.75,0.6; 0.875,0.7335; 1,1">
                                          <p:stCondLst>
                                            <p:cond delay="498"/>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32" dur="249" tmFilter="0, 0; 0.125,0.2665; 0.25,0.4; 0.375,0.465; 0.5,0.5;  0.625,0.535; 0.75,0.6; 0.875,0.7335; 1,1">
                                          <p:stCondLst>
                                            <p:cond delay="993"/>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33" dur="123" tmFilter="0, 0; 0.125,0.2665; 0.25,0.4; 0.375,0.465; 0.5,0.5;  0.625,0.535; 0.75,0.6; 0.875,0.7335; 1,1">
                                          <p:stCondLst>
                                            <p:cond delay="1242"/>
                                          </p:stCondLst>
                                        </p:cTn>
                                        <p:tgtEl>
                                          <p:spTgt spid="3">
                                            <p:txEl>
                                              <p:pRg st="8" end="8"/>
                                            </p:txEl>
                                          </p:spTgt>
                                        </p:tgtEl>
                                        <p:attrNameLst>
                                          <p:attrName>ppt_y</p:attrName>
                                        </p:attrNameLst>
                                      </p:cBhvr>
                                      <p:tavLst>
                                        <p:tav tm="0" fmla="#ppt_y-sin(pi*$)/81">
                                          <p:val>
                                            <p:fltVal val="0"/>
                                          </p:val>
                                        </p:tav>
                                        <p:tav tm="100000">
                                          <p:val>
                                            <p:fltVal val="1"/>
                                          </p:val>
                                        </p:tav>
                                      </p:tavLst>
                                    </p:anim>
                                    <p:animScale>
                                      <p:cBhvr>
                                        <p:cTn id="34" dur="20">
                                          <p:stCondLst>
                                            <p:cond delay="487"/>
                                          </p:stCondLst>
                                        </p:cTn>
                                        <p:tgtEl>
                                          <p:spTgt spid="3">
                                            <p:txEl>
                                              <p:pRg st="8" end="8"/>
                                            </p:txEl>
                                          </p:spTgt>
                                        </p:tgtEl>
                                      </p:cBhvr>
                                      <p:to x="100000" y="60000"/>
                                    </p:animScale>
                                    <p:animScale>
                                      <p:cBhvr>
                                        <p:cTn id="35" dur="124" decel="50000">
                                          <p:stCondLst>
                                            <p:cond delay="507"/>
                                          </p:stCondLst>
                                        </p:cTn>
                                        <p:tgtEl>
                                          <p:spTgt spid="3">
                                            <p:txEl>
                                              <p:pRg st="8" end="8"/>
                                            </p:txEl>
                                          </p:spTgt>
                                        </p:tgtEl>
                                      </p:cBhvr>
                                      <p:to x="100000" y="100000"/>
                                    </p:animScale>
                                    <p:animScale>
                                      <p:cBhvr>
                                        <p:cTn id="36" dur="20">
                                          <p:stCondLst>
                                            <p:cond delay="984"/>
                                          </p:stCondLst>
                                        </p:cTn>
                                        <p:tgtEl>
                                          <p:spTgt spid="3">
                                            <p:txEl>
                                              <p:pRg st="8" end="8"/>
                                            </p:txEl>
                                          </p:spTgt>
                                        </p:tgtEl>
                                      </p:cBhvr>
                                      <p:to x="100000" y="80000"/>
                                    </p:animScale>
                                    <p:animScale>
                                      <p:cBhvr>
                                        <p:cTn id="37" dur="124" decel="50000">
                                          <p:stCondLst>
                                            <p:cond delay="1004"/>
                                          </p:stCondLst>
                                        </p:cTn>
                                        <p:tgtEl>
                                          <p:spTgt spid="3">
                                            <p:txEl>
                                              <p:pRg st="8" end="8"/>
                                            </p:txEl>
                                          </p:spTgt>
                                        </p:tgtEl>
                                      </p:cBhvr>
                                      <p:to x="100000" y="100000"/>
                                    </p:animScale>
                                    <p:animScale>
                                      <p:cBhvr>
                                        <p:cTn id="38" dur="20">
                                          <p:stCondLst>
                                            <p:cond delay="1231"/>
                                          </p:stCondLst>
                                        </p:cTn>
                                        <p:tgtEl>
                                          <p:spTgt spid="3">
                                            <p:txEl>
                                              <p:pRg st="8" end="8"/>
                                            </p:txEl>
                                          </p:spTgt>
                                        </p:tgtEl>
                                      </p:cBhvr>
                                      <p:to x="100000" y="90000"/>
                                    </p:animScale>
                                    <p:animScale>
                                      <p:cBhvr>
                                        <p:cTn id="39" dur="124" decel="50000">
                                          <p:stCondLst>
                                            <p:cond delay="1251"/>
                                          </p:stCondLst>
                                        </p:cTn>
                                        <p:tgtEl>
                                          <p:spTgt spid="3">
                                            <p:txEl>
                                              <p:pRg st="8" end="8"/>
                                            </p:txEl>
                                          </p:spTgt>
                                        </p:tgtEl>
                                      </p:cBhvr>
                                      <p:to x="100000" y="100000"/>
                                    </p:animScale>
                                    <p:animScale>
                                      <p:cBhvr>
                                        <p:cTn id="40" dur="20">
                                          <p:stCondLst>
                                            <p:cond delay="1356"/>
                                          </p:stCondLst>
                                        </p:cTn>
                                        <p:tgtEl>
                                          <p:spTgt spid="3">
                                            <p:txEl>
                                              <p:pRg st="8" end="8"/>
                                            </p:txEl>
                                          </p:spTgt>
                                        </p:tgtEl>
                                      </p:cBhvr>
                                      <p:to x="100000" y="95000"/>
                                    </p:animScale>
                                    <p:animScale>
                                      <p:cBhvr>
                                        <p:cTn id="41" dur="124" decel="50000">
                                          <p:stCondLst>
                                            <p:cond delay="1376"/>
                                          </p:stCondLst>
                                        </p:cTn>
                                        <p:tgtEl>
                                          <p:spTgt spid="3">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5B44F-0E40-073F-3B38-FE8FB4666B66}"/>
              </a:ext>
            </a:extLst>
          </p:cNvPr>
          <p:cNvSpPr>
            <a:spLocks noGrp="1"/>
          </p:cNvSpPr>
          <p:nvPr>
            <p:ph type="title"/>
          </p:nvPr>
        </p:nvSpPr>
        <p:spPr>
          <a:xfrm>
            <a:off x="819474" y="164592"/>
            <a:ext cx="7775886" cy="571800"/>
          </a:xfrm>
        </p:spPr>
        <p:txBody>
          <a:bodyPr/>
          <a:lstStyle/>
          <a:p>
            <a:r>
              <a:rPr lang="vi-VN" dirty="0"/>
              <a:t>Mô hình nhận dạng biển báo giao thông</a:t>
            </a:r>
            <a:endParaRPr lang="en-US" dirty="0"/>
          </a:p>
        </p:txBody>
      </p:sp>
      <p:sp>
        <p:nvSpPr>
          <p:cNvPr id="3" name="Subtitle 2">
            <a:extLst>
              <a:ext uri="{FF2B5EF4-FFF2-40B4-BE49-F238E27FC236}">
                <a16:creationId xmlns:a16="http://schemas.microsoft.com/office/drawing/2014/main" id="{147D0CDD-B3E1-DCB9-04AA-97504F95440C}"/>
              </a:ext>
            </a:extLst>
          </p:cNvPr>
          <p:cNvSpPr txBox="1">
            <a:spLocks/>
          </p:cNvSpPr>
          <p:nvPr/>
        </p:nvSpPr>
        <p:spPr>
          <a:xfrm>
            <a:off x="0" y="867840"/>
            <a:ext cx="3386743" cy="3643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vi-VN" sz="1600" dirty="0">
                <a:solidFill>
                  <a:srgbClr val="FFFF00"/>
                </a:solidFill>
              </a:rPr>
              <a:t>Xây dựng mô hình CNN</a:t>
            </a:r>
          </a:p>
          <a:p>
            <a:pPr marL="139700"/>
            <a:endParaRPr lang="vi-VN" sz="1300" dirty="0">
              <a:solidFill>
                <a:schemeClr val="tx1"/>
              </a:solidFill>
            </a:endParaRPr>
          </a:p>
          <a:p>
            <a:pPr marL="139700"/>
            <a:r>
              <a:rPr lang="vi-VN" sz="1300" dirty="0">
                <a:solidFill>
                  <a:schemeClr val="tx1"/>
                </a:solidFill>
              </a:rPr>
              <a:t>Mạng Neural trên gồm có :</a:t>
            </a:r>
          </a:p>
          <a:p>
            <a:pPr marL="139700"/>
            <a:endParaRPr lang="vi-VN" sz="1300" dirty="0">
              <a:solidFill>
                <a:schemeClr val="tx1"/>
              </a:solidFill>
            </a:endParaRPr>
          </a:p>
          <a:p>
            <a:pPr marL="425450" indent="-285750">
              <a:buClr>
                <a:srgbClr val="00B0F0"/>
              </a:buClr>
              <a:buSzPct val="105000"/>
              <a:buFont typeface="Wingdings" panose="05000000000000000000" pitchFamily="2" charset="2"/>
              <a:buChar char="ü"/>
            </a:pPr>
            <a:r>
              <a:rPr lang="vi-VN" sz="1300" dirty="0">
                <a:solidFill>
                  <a:schemeClr val="tx1"/>
                </a:solidFill>
              </a:rPr>
              <a:t>4 Convolution Layers chính.</a:t>
            </a:r>
          </a:p>
          <a:p>
            <a:pPr marL="425450" indent="-285750">
              <a:buClr>
                <a:srgbClr val="00B0F0"/>
              </a:buClr>
              <a:buSzPct val="105000"/>
              <a:buFont typeface="Wingdings" panose="05000000000000000000" pitchFamily="2" charset="2"/>
              <a:buChar char="ü"/>
            </a:pPr>
            <a:endParaRPr lang="vi-VN" sz="1300" dirty="0">
              <a:solidFill>
                <a:schemeClr val="tx1"/>
              </a:solidFill>
            </a:endParaRPr>
          </a:p>
          <a:p>
            <a:pPr marL="425450" indent="-285750">
              <a:buClr>
                <a:srgbClr val="00B0F0"/>
              </a:buClr>
              <a:buSzPct val="105000"/>
              <a:buFont typeface="Wingdings" panose="05000000000000000000" pitchFamily="2" charset="2"/>
              <a:buChar char="ü"/>
            </a:pPr>
            <a:r>
              <a:rPr lang="vi-VN" sz="1300" dirty="0">
                <a:solidFill>
                  <a:schemeClr val="tx1"/>
                </a:solidFill>
              </a:rPr>
              <a:t>Các MaxPool Layers và Dropout Layers xen kẽ với các Convolution Layers.</a:t>
            </a:r>
          </a:p>
          <a:p>
            <a:pPr marL="425450" indent="-285750">
              <a:buClr>
                <a:srgbClr val="00B0F0"/>
              </a:buClr>
              <a:buSzPct val="105000"/>
              <a:buFont typeface="Wingdings" panose="05000000000000000000" pitchFamily="2" charset="2"/>
              <a:buChar char="ü"/>
            </a:pPr>
            <a:endParaRPr lang="vi-VN" sz="1300" dirty="0">
              <a:solidFill>
                <a:schemeClr val="tx1"/>
              </a:solidFill>
            </a:endParaRPr>
          </a:p>
          <a:p>
            <a:pPr marL="139700">
              <a:buClr>
                <a:srgbClr val="00B0F0"/>
              </a:buClr>
              <a:buSzPct val="105000"/>
            </a:pPr>
            <a:r>
              <a:rPr lang="vi-VN" sz="1300" dirty="0">
                <a:solidFill>
                  <a:schemeClr val="tx1"/>
                </a:solidFill>
              </a:rPr>
              <a:t>+ MaxPool : Lấy những đặc trưng nhất trong khu vực ảnh ( 2,2). Đây cũng là phần giúp giảm chiều dữ liệu đầu vào.</a:t>
            </a:r>
          </a:p>
          <a:p>
            <a:pPr marL="139700">
              <a:buClr>
                <a:srgbClr val="00B0F0"/>
              </a:buClr>
              <a:buSzPct val="105000"/>
            </a:pPr>
            <a:endParaRPr lang="vi-VN" sz="1300" dirty="0">
              <a:solidFill>
                <a:schemeClr val="tx1"/>
              </a:solidFill>
            </a:endParaRPr>
          </a:p>
          <a:p>
            <a:pPr marL="139700">
              <a:buClr>
                <a:srgbClr val="00B0F0"/>
              </a:buClr>
              <a:buSzPct val="105000"/>
            </a:pPr>
            <a:r>
              <a:rPr lang="vi-VN" sz="1300" dirty="0">
                <a:solidFill>
                  <a:schemeClr val="tx1"/>
                </a:solidFill>
              </a:rPr>
              <a:t>+ Dropout : Tránh overfiting ( tránh hiện tượng học quá khớp ).</a:t>
            </a:r>
          </a:p>
          <a:p>
            <a:pPr marL="425450" indent="-285750">
              <a:buClr>
                <a:srgbClr val="00B0F0"/>
              </a:buClr>
              <a:buSzPct val="105000"/>
              <a:buFont typeface="Wingdings" panose="05000000000000000000" pitchFamily="2" charset="2"/>
              <a:buChar char="ü"/>
            </a:pPr>
            <a:endParaRPr lang="vi-VN" sz="1300" dirty="0">
              <a:solidFill>
                <a:schemeClr val="tx1"/>
              </a:solidFill>
            </a:endParaRPr>
          </a:p>
          <a:p>
            <a:pPr marL="425450" indent="-285750">
              <a:buClr>
                <a:srgbClr val="00B0F0"/>
              </a:buClr>
              <a:buSzPct val="105000"/>
              <a:buFont typeface="Wingdings" panose="05000000000000000000" pitchFamily="2" charset="2"/>
              <a:buChar char="ü"/>
            </a:pPr>
            <a:r>
              <a:rPr lang="vi-VN" sz="1300" dirty="0">
                <a:solidFill>
                  <a:schemeClr val="tx1"/>
                </a:solidFill>
              </a:rPr>
              <a:t>Cuối cùng ta dãn dữ liệu về 1 chiều bằng Flatten () và cho dữ liệu qua 2 Fully Connected Layers. </a:t>
            </a:r>
          </a:p>
        </p:txBody>
      </p:sp>
      <p:pic>
        <p:nvPicPr>
          <p:cNvPr id="5" name="Picture 4">
            <a:extLst>
              <a:ext uri="{FF2B5EF4-FFF2-40B4-BE49-F238E27FC236}">
                <a16:creationId xmlns:a16="http://schemas.microsoft.com/office/drawing/2014/main" id="{F09810E1-658D-2004-01C3-0BE5D5275D8A}"/>
              </a:ext>
            </a:extLst>
          </p:cNvPr>
          <p:cNvPicPr>
            <a:picLocks noChangeAspect="1"/>
          </p:cNvPicPr>
          <p:nvPr/>
        </p:nvPicPr>
        <p:blipFill>
          <a:blip r:embed="rId2"/>
          <a:stretch>
            <a:fillRect/>
          </a:stretch>
        </p:blipFill>
        <p:spPr>
          <a:xfrm>
            <a:off x="3386743" y="867840"/>
            <a:ext cx="5433990" cy="3790021"/>
          </a:xfrm>
          <a:prstGeom prst="rect">
            <a:avLst/>
          </a:prstGeom>
        </p:spPr>
      </p:pic>
    </p:spTree>
    <p:extLst>
      <p:ext uri="{BB962C8B-B14F-4D97-AF65-F5344CB8AC3E}">
        <p14:creationId xmlns:p14="http://schemas.microsoft.com/office/powerpoint/2010/main" val="1178438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anim calcmode="lin" valueType="num">
                                      <p:cBhvr>
                                        <p:cTn id="8"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750"/>
                                        <p:tgtEl>
                                          <p:spTgt spid="3">
                                            <p:txEl>
                                              <p:pRg st="2" end="2"/>
                                            </p:txEl>
                                          </p:spTgt>
                                        </p:tgtEl>
                                      </p:cBhvr>
                                    </p:animEffect>
                                    <p:anim calcmode="lin" valueType="num">
                                      <p:cBhvr>
                                        <p:cTn id="13" dur="7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75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5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750"/>
                                        <p:tgtEl>
                                          <p:spTgt spid="3">
                                            <p:txEl>
                                              <p:pRg st="4" end="4"/>
                                            </p:txEl>
                                          </p:spTgt>
                                        </p:tgtEl>
                                      </p:cBhvr>
                                    </p:animEffect>
                                    <p:anim calcmode="lin" valueType="num">
                                      <p:cBhvr>
                                        <p:cTn id="18" dur="7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750" fill="hold"/>
                                        <p:tgtEl>
                                          <p:spTgt spid="3">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750"/>
                                        <p:tgtEl>
                                          <p:spTgt spid="3">
                                            <p:txEl>
                                              <p:pRg st="6" end="6"/>
                                            </p:txEl>
                                          </p:spTgt>
                                        </p:tgtEl>
                                      </p:cBhvr>
                                    </p:animEffect>
                                    <p:anim calcmode="lin" valueType="num">
                                      <p:cBhvr>
                                        <p:cTn id="23" dur="75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4" dur="750" fill="hold"/>
                                        <p:tgtEl>
                                          <p:spTgt spid="3">
                                            <p:txEl>
                                              <p:pRg st="6" end="6"/>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5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750"/>
                                        <p:tgtEl>
                                          <p:spTgt spid="3">
                                            <p:txEl>
                                              <p:pRg st="8" end="8"/>
                                            </p:txEl>
                                          </p:spTgt>
                                        </p:tgtEl>
                                      </p:cBhvr>
                                    </p:animEffect>
                                    <p:anim calcmode="lin" valueType="num">
                                      <p:cBhvr>
                                        <p:cTn id="28" dur="75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9" dur="750" fill="hold"/>
                                        <p:tgtEl>
                                          <p:spTgt spid="3">
                                            <p:txEl>
                                              <p:pRg st="8" end="8"/>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25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750"/>
                                        <p:tgtEl>
                                          <p:spTgt spid="3">
                                            <p:txEl>
                                              <p:pRg st="10" end="10"/>
                                            </p:txEl>
                                          </p:spTgt>
                                        </p:tgtEl>
                                      </p:cBhvr>
                                    </p:animEffect>
                                    <p:anim calcmode="lin" valueType="num">
                                      <p:cBhvr>
                                        <p:cTn id="33" dur="75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4" dur="750" fill="hold"/>
                                        <p:tgtEl>
                                          <p:spTgt spid="3">
                                            <p:txEl>
                                              <p:pRg st="10" end="10"/>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25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fade">
                                      <p:cBhvr>
                                        <p:cTn id="37" dur="750"/>
                                        <p:tgtEl>
                                          <p:spTgt spid="3">
                                            <p:txEl>
                                              <p:pRg st="12" end="12"/>
                                            </p:txEl>
                                          </p:spTgt>
                                        </p:tgtEl>
                                      </p:cBhvr>
                                    </p:animEffect>
                                    <p:anim calcmode="lin" valueType="num">
                                      <p:cBhvr>
                                        <p:cTn id="38" dur="75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39" dur="75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77775-CCDA-30B8-7104-82318D9165C5}"/>
              </a:ext>
            </a:extLst>
          </p:cNvPr>
          <p:cNvSpPr>
            <a:spLocks noGrp="1"/>
          </p:cNvSpPr>
          <p:nvPr>
            <p:ph type="title"/>
          </p:nvPr>
        </p:nvSpPr>
        <p:spPr>
          <a:xfrm>
            <a:off x="868242" y="249936"/>
            <a:ext cx="7824654" cy="571800"/>
          </a:xfrm>
        </p:spPr>
        <p:txBody>
          <a:bodyPr/>
          <a:lstStyle/>
          <a:p>
            <a:r>
              <a:rPr lang="vi-VN" dirty="0"/>
              <a:t>Mô hình nhận dạng biển báo giao thông</a:t>
            </a:r>
            <a:endParaRPr lang="en-US" dirty="0"/>
          </a:p>
        </p:txBody>
      </p:sp>
      <p:sp>
        <p:nvSpPr>
          <p:cNvPr id="4" name="TextBox 3">
            <a:extLst>
              <a:ext uri="{FF2B5EF4-FFF2-40B4-BE49-F238E27FC236}">
                <a16:creationId xmlns:a16="http://schemas.microsoft.com/office/drawing/2014/main" id="{FFED484B-326F-575F-FE32-2F6B046AFD22}"/>
              </a:ext>
            </a:extLst>
          </p:cNvPr>
          <p:cNvSpPr txBox="1"/>
          <p:nvPr/>
        </p:nvSpPr>
        <p:spPr>
          <a:xfrm>
            <a:off x="137160" y="821736"/>
            <a:ext cx="9006840" cy="1292662"/>
          </a:xfrm>
          <a:prstGeom prst="rect">
            <a:avLst/>
          </a:prstGeom>
          <a:noFill/>
        </p:spPr>
        <p:txBody>
          <a:bodyPr wrap="square">
            <a:spAutoFit/>
          </a:bodyPr>
          <a:lstStyle/>
          <a:p>
            <a:pPr marL="139700"/>
            <a:r>
              <a:rPr lang="vi-VN" sz="1800" dirty="0">
                <a:solidFill>
                  <a:srgbClr val="FFFF00"/>
                </a:solidFill>
              </a:rPr>
              <a:t>Đào tạo và xác nhận mô hình</a:t>
            </a:r>
          </a:p>
          <a:p>
            <a:pPr marL="139700"/>
            <a:endParaRPr lang="vi-VN" sz="1800" dirty="0">
              <a:solidFill>
                <a:srgbClr val="FFFF00"/>
              </a:solidFill>
            </a:endParaRPr>
          </a:p>
          <a:p>
            <a:pPr marL="139700"/>
            <a:r>
              <a:rPr lang="vi-VN" dirty="0">
                <a:solidFill>
                  <a:schemeClr val="tx1"/>
                </a:solidFill>
              </a:rPr>
              <a:t>Sau khi xây dựng kiến trúc mạng CNN , chúng ta sẽ huấn luyện mô hình bằng cách sử dụng model.fit ( ) . Chúng ta hãy thử với batch size là 32 và 64 . Nhận thấy mô hình hoạt động tốt hơn với batch size là 64 . Và sau 15 epochs độ chính xác đã được ổn định.</a:t>
            </a:r>
          </a:p>
        </p:txBody>
      </p:sp>
      <p:pic>
        <p:nvPicPr>
          <p:cNvPr id="6" name="Picture 5">
            <a:extLst>
              <a:ext uri="{FF2B5EF4-FFF2-40B4-BE49-F238E27FC236}">
                <a16:creationId xmlns:a16="http://schemas.microsoft.com/office/drawing/2014/main" id="{84D10A18-2FDE-CA32-D48E-DFF3D4E4E302}"/>
              </a:ext>
            </a:extLst>
          </p:cNvPr>
          <p:cNvPicPr>
            <a:picLocks noChangeAspect="1"/>
          </p:cNvPicPr>
          <p:nvPr/>
        </p:nvPicPr>
        <p:blipFill>
          <a:blip r:embed="rId2"/>
          <a:stretch>
            <a:fillRect/>
          </a:stretch>
        </p:blipFill>
        <p:spPr>
          <a:xfrm>
            <a:off x="420624" y="2183634"/>
            <a:ext cx="8302752" cy="2901086"/>
          </a:xfrm>
          <a:prstGeom prst="rect">
            <a:avLst/>
          </a:prstGeom>
        </p:spPr>
      </p:pic>
    </p:spTree>
    <p:extLst>
      <p:ext uri="{BB962C8B-B14F-4D97-AF65-F5344CB8AC3E}">
        <p14:creationId xmlns:p14="http://schemas.microsoft.com/office/powerpoint/2010/main" val="57856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6" presetClass="entr" presetSubtype="16" fill="hold" nodeType="afterEffect">
                                  <p:stCondLst>
                                    <p:cond delay="75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E2E73-2C48-A696-2314-B11B97D3056E}"/>
              </a:ext>
            </a:extLst>
          </p:cNvPr>
          <p:cNvSpPr>
            <a:spLocks noGrp="1"/>
          </p:cNvSpPr>
          <p:nvPr>
            <p:ph type="title"/>
          </p:nvPr>
        </p:nvSpPr>
        <p:spPr>
          <a:xfrm>
            <a:off x="863250" y="122400"/>
            <a:ext cx="7783950" cy="568200"/>
          </a:xfrm>
        </p:spPr>
        <p:txBody>
          <a:bodyPr/>
          <a:lstStyle/>
          <a:p>
            <a:r>
              <a:rPr lang="vi-VN" dirty="0"/>
              <a:t>Mô hình nhận dạng biển báo giao thông</a:t>
            </a:r>
            <a:endParaRPr lang="en-US" dirty="0"/>
          </a:p>
        </p:txBody>
      </p:sp>
      <p:sp>
        <p:nvSpPr>
          <p:cNvPr id="4" name="TextBox 3">
            <a:extLst>
              <a:ext uri="{FF2B5EF4-FFF2-40B4-BE49-F238E27FC236}">
                <a16:creationId xmlns:a16="http://schemas.microsoft.com/office/drawing/2014/main" id="{B16C6D5D-2580-3DE2-9D7E-CB3F2A86A062}"/>
              </a:ext>
            </a:extLst>
          </p:cNvPr>
          <p:cNvSpPr txBox="1"/>
          <p:nvPr/>
        </p:nvSpPr>
        <p:spPr>
          <a:xfrm>
            <a:off x="149352" y="690600"/>
            <a:ext cx="8775192" cy="1015663"/>
          </a:xfrm>
          <a:prstGeom prst="rect">
            <a:avLst/>
          </a:prstGeom>
          <a:noFill/>
        </p:spPr>
        <p:txBody>
          <a:bodyPr wrap="square">
            <a:spAutoFit/>
          </a:bodyPr>
          <a:lstStyle/>
          <a:p>
            <a:r>
              <a:rPr lang="vi-VN" sz="1800" b="1" i="1" dirty="0">
                <a:solidFill>
                  <a:srgbClr val="FFFF00"/>
                </a:solidFill>
                <a:effectLst/>
                <a:latin typeface="Montserrat" pitchFamily="2" charset="0"/>
                <a:ea typeface="Calibri" panose="020F0502020204030204" pitchFamily="34" charset="0"/>
              </a:rPr>
              <a:t>Đào tạo và xác nhận mô hình </a:t>
            </a:r>
          </a:p>
          <a:p>
            <a:endParaRPr lang="vi-VN" b="1" dirty="0">
              <a:solidFill>
                <a:schemeClr val="tx1"/>
              </a:solidFill>
              <a:latin typeface="Montserrat" pitchFamily="2" charset="0"/>
              <a:ea typeface="Calibri" panose="020F0502020204030204" pitchFamily="34" charset="0"/>
            </a:endParaRPr>
          </a:p>
          <a:p>
            <a:r>
              <a:rPr lang="vi-VN" sz="1400" b="1" dirty="0">
                <a:solidFill>
                  <a:schemeClr val="tx1"/>
                </a:solidFill>
                <a:latin typeface="Montserrat" pitchFamily="2" charset="0"/>
                <a:ea typeface="Calibri" panose="020F0502020204030204" pitchFamily="34" charset="0"/>
              </a:rPr>
              <a:t>Mô hình của chúng ta đã đạt đến độ chính xác ~ 95% trên tập training set . Sử dụng matplotlib để vẽ biểu đồ tương quan giữa độ chính xác và sự mất mát .</a:t>
            </a:r>
            <a:endParaRPr lang="vi-VN" sz="1400" dirty="0">
              <a:solidFill>
                <a:schemeClr val="tx1"/>
              </a:solidFill>
              <a:latin typeface="Montserrat" pitchFamily="2" charset="0"/>
            </a:endParaRPr>
          </a:p>
        </p:txBody>
      </p:sp>
      <p:pic>
        <p:nvPicPr>
          <p:cNvPr id="6" name="Picture 5">
            <a:extLst>
              <a:ext uri="{FF2B5EF4-FFF2-40B4-BE49-F238E27FC236}">
                <a16:creationId xmlns:a16="http://schemas.microsoft.com/office/drawing/2014/main" id="{A0BEFCDE-CEC1-B44C-CA8D-A04D0FE2F66D}"/>
              </a:ext>
            </a:extLst>
          </p:cNvPr>
          <p:cNvPicPr>
            <a:picLocks noChangeAspect="1"/>
          </p:cNvPicPr>
          <p:nvPr/>
        </p:nvPicPr>
        <p:blipFill>
          <a:blip r:embed="rId2"/>
          <a:stretch>
            <a:fillRect/>
          </a:stretch>
        </p:blipFill>
        <p:spPr>
          <a:xfrm>
            <a:off x="219456" y="1706263"/>
            <a:ext cx="4574289" cy="3370881"/>
          </a:xfrm>
          <a:prstGeom prst="rect">
            <a:avLst/>
          </a:prstGeom>
        </p:spPr>
      </p:pic>
      <p:pic>
        <p:nvPicPr>
          <p:cNvPr id="8" name="Picture 7">
            <a:extLst>
              <a:ext uri="{FF2B5EF4-FFF2-40B4-BE49-F238E27FC236}">
                <a16:creationId xmlns:a16="http://schemas.microsoft.com/office/drawing/2014/main" id="{8AF35D07-2DF3-A6A7-1FAF-80AD3BBD8004}"/>
              </a:ext>
            </a:extLst>
          </p:cNvPr>
          <p:cNvPicPr>
            <a:picLocks noChangeAspect="1"/>
          </p:cNvPicPr>
          <p:nvPr/>
        </p:nvPicPr>
        <p:blipFill>
          <a:blip r:embed="rId3"/>
          <a:stretch>
            <a:fillRect/>
          </a:stretch>
        </p:blipFill>
        <p:spPr>
          <a:xfrm>
            <a:off x="4821315" y="1706263"/>
            <a:ext cx="4075658" cy="3370881"/>
          </a:xfrm>
          <a:prstGeom prst="rect">
            <a:avLst/>
          </a:prstGeom>
        </p:spPr>
      </p:pic>
    </p:spTree>
    <p:extLst>
      <p:ext uri="{BB962C8B-B14F-4D97-AF65-F5344CB8AC3E}">
        <p14:creationId xmlns:p14="http://schemas.microsoft.com/office/powerpoint/2010/main" val="186039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750"/>
                                        <p:tgtEl>
                                          <p:spTgt spid="4">
                                            <p:txEl>
                                              <p:pRg st="2" end="2"/>
                                            </p:txEl>
                                          </p:spTgt>
                                        </p:tgtEl>
                                      </p:cBhvr>
                                    </p:animEffect>
                                    <p:anim calcmode="lin" valueType="num">
                                      <p:cBhvr>
                                        <p:cTn id="8" dur="75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75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6" presetClass="entr" presetSubtype="21" fill="hold" nodeType="after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par>
                          <p:cTn id="14" fill="hold">
                            <p:stCondLst>
                              <p:cond delay="2500"/>
                            </p:stCondLst>
                            <p:childTnLst>
                              <p:par>
                                <p:cTn id="15" presetID="42" presetClass="entr" presetSubtype="0" fill="hold" nodeType="afterEffect">
                                  <p:stCondLst>
                                    <p:cond delay="7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00D20-B003-2CB5-0075-DEABF0463F10}"/>
              </a:ext>
            </a:extLst>
          </p:cNvPr>
          <p:cNvSpPr>
            <a:spLocks noGrp="1"/>
          </p:cNvSpPr>
          <p:nvPr>
            <p:ph type="title"/>
          </p:nvPr>
        </p:nvSpPr>
        <p:spPr>
          <a:xfrm>
            <a:off x="807282" y="0"/>
            <a:ext cx="8031918" cy="571800"/>
          </a:xfrm>
        </p:spPr>
        <p:txBody>
          <a:bodyPr/>
          <a:lstStyle/>
          <a:p>
            <a:r>
              <a:rPr lang="vi-VN" dirty="0"/>
              <a:t>Mô hình nhận dạng biển báo giao thông</a:t>
            </a:r>
            <a:endParaRPr lang="en-US" dirty="0"/>
          </a:p>
        </p:txBody>
      </p:sp>
      <p:sp>
        <p:nvSpPr>
          <p:cNvPr id="6" name="TextBox 5">
            <a:extLst>
              <a:ext uri="{FF2B5EF4-FFF2-40B4-BE49-F238E27FC236}">
                <a16:creationId xmlns:a16="http://schemas.microsoft.com/office/drawing/2014/main" id="{8B92FFB5-49DB-BCFC-7A8C-B8A6F0AC9DFC}"/>
              </a:ext>
            </a:extLst>
          </p:cNvPr>
          <p:cNvSpPr txBox="1"/>
          <p:nvPr/>
        </p:nvSpPr>
        <p:spPr>
          <a:xfrm>
            <a:off x="132369" y="571800"/>
            <a:ext cx="4690872" cy="3508653"/>
          </a:xfrm>
          <a:prstGeom prst="rect">
            <a:avLst/>
          </a:prstGeom>
          <a:noFill/>
        </p:spPr>
        <p:txBody>
          <a:bodyPr wrap="square">
            <a:spAutoFit/>
          </a:bodyPr>
          <a:lstStyle/>
          <a:p>
            <a:r>
              <a:rPr lang="vi-VN" sz="1800" b="1" i="1" dirty="0">
                <a:solidFill>
                  <a:srgbClr val="FFFF00"/>
                </a:solidFill>
                <a:effectLst/>
                <a:latin typeface="Montserrat" pitchFamily="2" charset="0"/>
                <a:ea typeface="Calibri" panose="020F0502020204030204" pitchFamily="34" charset="0"/>
              </a:rPr>
              <a:t>Kiểm tra mô hình với bộ dữ liệu kiểm tra</a:t>
            </a:r>
          </a:p>
          <a:p>
            <a:endParaRPr lang="vi-VN" sz="1800" b="1" i="1" dirty="0">
              <a:solidFill>
                <a:srgbClr val="FFFF00"/>
              </a:solidFill>
              <a:latin typeface="Montserrat" pitchFamily="2" charset="0"/>
              <a:ea typeface="Calibri" panose="020F0502020204030204" pitchFamily="34" charset="0"/>
            </a:endParaRPr>
          </a:p>
          <a:p>
            <a:pPr marL="285750" indent="-285750">
              <a:buClr>
                <a:srgbClr val="00B0F0"/>
              </a:buClr>
              <a:buSzPct val="102000"/>
              <a:buFont typeface="Wingdings" panose="05000000000000000000" pitchFamily="2" charset="2"/>
              <a:buChar char="q"/>
            </a:pPr>
            <a:r>
              <a:rPr lang="vi-VN" b="1" i="1" dirty="0">
                <a:solidFill>
                  <a:schemeClr val="tx1"/>
                </a:solidFill>
                <a:latin typeface="Montserrat" pitchFamily="2" charset="0"/>
                <a:ea typeface="Calibri" panose="020F0502020204030204" pitchFamily="34" charset="0"/>
              </a:rPr>
              <a:t>Tập dữ liệu của chúng ta có chứa 1 thu mục test và 1 file test.csv , chúng ta cần phải trích xuất hình ảnh và nhãn tương ứng bằng cách sử dụng pandas . </a:t>
            </a:r>
          </a:p>
          <a:p>
            <a:pPr marL="285750" indent="-285750">
              <a:buClr>
                <a:srgbClr val="00B0F0"/>
              </a:buClr>
              <a:buSzPct val="102000"/>
              <a:buFont typeface="Wingdings" panose="05000000000000000000" pitchFamily="2" charset="2"/>
              <a:buChar char="q"/>
            </a:pPr>
            <a:endParaRPr lang="vi-VN" b="1" i="1" dirty="0">
              <a:solidFill>
                <a:schemeClr val="tx1"/>
              </a:solidFill>
              <a:latin typeface="Montserrat" pitchFamily="2" charset="0"/>
              <a:ea typeface="Calibri" panose="020F0502020204030204" pitchFamily="34" charset="0"/>
            </a:endParaRPr>
          </a:p>
          <a:p>
            <a:pPr marL="285750" indent="-285750">
              <a:buClr>
                <a:srgbClr val="00B0F0"/>
              </a:buClr>
              <a:buSzPct val="102000"/>
              <a:buFont typeface="Wingdings" panose="05000000000000000000" pitchFamily="2" charset="2"/>
              <a:buChar char="q"/>
            </a:pPr>
            <a:r>
              <a:rPr lang="vi-VN" dirty="0">
                <a:solidFill>
                  <a:schemeClr val="tx1"/>
                </a:solidFill>
              </a:rPr>
              <a:t>Sau đó, để dự đoán mô hình, chúng ta phải thay đổi kích thước hình ảnh thành 30 × 30 pixel và tạo một mảng numpy chứa tất cả dữ liệu hình ảnh</a:t>
            </a:r>
          </a:p>
          <a:p>
            <a:pPr marL="285750" indent="-285750">
              <a:buClr>
                <a:srgbClr val="00B0F0"/>
              </a:buClr>
              <a:buSzPct val="102000"/>
              <a:buFont typeface="Wingdings" panose="05000000000000000000" pitchFamily="2" charset="2"/>
              <a:buChar char="q"/>
            </a:pPr>
            <a:endParaRPr lang="vi-VN" b="1" i="1" dirty="0">
              <a:solidFill>
                <a:schemeClr val="tx1"/>
              </a:solidFill>
              <a:latin typeface="Montserrat" pitchFamily="2" charset="0"/>
              <a:ea typeface="Calibri" panose="020F0502020204030204" pitchFamily="34" charset="0"/>
            </a:endParaRPr>
          </a:p>
          <a:p>
            <a:pPr marL="285750" indent="-285750">
              <a:buClr>
                <a:srgbClr val="00B0F0"/>
              </a:buClr>
              <a:buSzPct val="102000"/>
              <a:buFont typeface="Wingdings" panose="05000000000000000000" pitchFamily="2" charset="2"/>
              <a:buChar char="q"/>
            </a:pPr>
            <a:r>
              <a:rPr lang="vi-VN" dirty="0">
                <a:solidFill>
                  <a:schemeClr val="tx1"/>
                </a:solidFill>
              </a:rPr>
              <a:t>Sử dụng precision_score của sklearn.metrics để dự đoán các nhãn của bộ test. Có thể thấy ta đã đạt được độ chính xác là 95% trong mô hình này .</a:t>
            </a:r>
            <a:endParaRPr lang="vi-VN" dirty="0">
              <a:solidFill>
                <a:schemeClr val="tx1"/>
              </a:solidFill>
              <a:latin typeface="Montserrat" pitchFamily="2" charset="0"/>
            </a:endParaRPr>
          </a:p>
        </p:txBody>
      </p:sp>
      <p:pic>
        <p:nvPicPr>
          <p:cNvPr id="4" name="Picture 3">
            <a:extLst>
              <a:ext uri="{FF2B5EF4-FFF2-40B4-BE49-F238E27FC236}">
                <a16:creationId xmlns:a16="http://schemas.microsoft.com/office/drawing/2014/main" id="{8B4C137E-CDA6-7F5C-9FA1-97A9878425FC}"/>
              </a:ext>
            </a:extLst>
          </p:cNvPr>
          <p:cNvPicPr>
            <a:picLocks noChangeAspect="1"/>
          </p:cNvPicPr>
          <p:nvPr/>
        </p:nvPicPr>
        <p:blipFill>
          <a:blip r:embed="rId2"/>
          <a:stretch>
            <a:fillRect/>
          </a:stretch>
        </p:blipFill>
        <p:spPr>
          <a:xfrm>
            <a:off x="4791467" y="832195"/>
            <a:ext cx="4220164" cy="3820058"/>
          </a:xfrm>
          <a:prstGeom prst="rect">
            <a:avLst/>
          </a:prstGeom>
        </p:spPr>
      </p:pic>
    </p:spTree>
    <p:extLst>
      <p:ext uri="{BB962C8B-B14F-4D97-AF65-F5344CB8AC3E}">
        <p14:creationId xmlns:p14="http://schemas.microsoft.com/office/powerpoint/2010/main" val="311218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100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circle(in)">
                                      <p:cBhvr>
                                        <p:cTn id="7" dur="1250"/>
                                        <p:tgtEl>
                                          <p:spTgt spid="6">
                                            <p:txEl>
                                              <p:pRg st="2" end="2"/>
                                            </p:txEl>
                                          </p:spTgt>
                                        </p:tgtEl>
                                      </p:cBhvr>
                                    </p:animEffect>
                                  </p:childTnLst>
                                </p:cTn>
                              </p:par>
                            </p:childTnLst>
                          </p:cTn>
                        </p:par>
                        <p:par>
                          <p:cTn id="8" fill="hold">
                            <p:stCondLst>
                              <p:cond delay="2250"/>
                            </p:stCondLst>
                            <p:childTnLst>
                              <p:par>
                                <p:cTn id="9" presetID="42" presetClass="entr" presetSubtype="0" fill="hold" nodeType="afterEffect">
                                  <p:stCondLst>
                                    <p:cond delay="3500"/>
                                  </p:stCondLst>
                                  <p:childTnLst>
                                    <p:set>
                                      <p:cBhvr>
                                        <p:cTn id="10" dur="1" fill="hold">
                                          <p:stCondLst>
                                            <p:cond delay="0"/>
                                          </p:stCondLst>
                                        </p:cTn>
                                        <p:tgtEl>
                                          <p:spTgt spid="6">
                                            <p:txEl>
                                              <p:pRg st="4" end="4"/>
                                            </p:txEl>
                                          </p:spTgt>
                                        </p:tgtEl>
                                        <p:attrNameLst>
                                          <p:attrName>style.visibility</p:attrName>
                                        </p:attrNameLst>
                                      </p:cBhvr>
                                      <p:to>
                                        <p:strVal val="visible"/>
                                      </p:to>
                                    </p:set>
                                    <p:animEffect transition="in" filter="fade">
                                      <p:cBhvr>
                                        <p:cTn id="11" dur="750"/>
                                        <p:tgtEl>
                                          <p:spTgt spid="6">
                                            <p:txEl>
                                              <p:pRg st="4" end="4"/>
                                            </p:txEl>
                                          </p:spTgt>
                                        </p:tgtEl>
                                      </p:cBhvr>
                                    </p:animEffect>
                                    <p:anim calcmode="lin" valueType="num">
                                      <p:cBhvr>
                                        <p:cTn id="12" dur="75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13" dur="750" fill="hold"/>
                                        <p:tgtEl>
                                          <p:spTgt spid="6">
                                            <p:txEl>
                                              <p:pRg st="4" end="4"/>
                                            </p:txEl>
                                          </p:spTgt>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10250"/>
                                  </p:stCondLst>
                                  <p:childTnLst>
                                    <p:set>
                                      <p:cBhvr>
                                        <p:cTn id="15" dur="1" fill="hold">
                                          <p:stCondLst>
                                            <p:cond delay="0"/>
                                          </p:stCondLst>
                                        </p:cTn>
                                        <p:tgtEl>
                                          <p:spTgt spid="6">
                                            <p:txEl>
                                              <p:pRg st="6" end="6"/>
                                            </p:txEl>
                                          </p:spTgt>
                                        </p:tgtEl>
                                        <p:attrNameLst>
                                          <p:attrName>style.visibility</p:attrName>
                                        </p:attrNameLst>
                                      </p:cBhvr>
                                      <p:to>
                                        <p:strVal val="visible"/>
                                      </p:to>
                                    </p:set>
                                    <p:anim calcmode="lin" valueType="num">
                                      <p:cBhvr additive="base">
                                        <p:cTn id="16"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99E7B-AE70-B9F7-00D0-719D05555632}"/>
              </a:ext>
            </a:extLst>
          </p:cNvPr>
          <p:cNvSpPr>
            <a:spLocks noGrp="1"/>
          </p:cNvSpPr>
          <p:nvPr>
            <p:ph type="title"/>
          </p:nvPr>
        </p:nvSpPr>
        <p:spPr/>
        <p:txBody>
          <a:bodyPr/>
          <a:lstStyle/>
          <a:p>
            <a:r>
              <a:rPr lang="vi-VN" sz="1800" b="0" i="0" dirty="0">
                <a:solidFill>
                  <a:srgbClr val="FFFFFF"/>
                </a:solidFill>
                <a:effectLst/>
                <a:latin typeface="Krona One" panose="020B0604020202020204" charset="0"/>
                <a:ea typeface="Krona One" panose="020B0604020202020204" charset="0"/>
                <a:cs typeface="Krona One" panose="020B0604020202020204" charset="0"/>
              </a:rPr>
              <a:t>Mô hình nhận dạng biển báo giao thông</a:t>
            </a:r>
            <a:endParaRPr lang="en-US" dirty="0"/>
          </a:p>
        </p:txBody>
      </p:sp>
      <p:sp>
        <p:nvSpPr>
          <p:cNvPr id="4" name="TextBox 3">
            <a:extLst>
              <a:ext uri="{FF2B5EF4-FFF2-40B4-BE49-F238E27FC236}">
                <a16:creationId xmlns:a16="http://schemas.microsoft.com/office/drawing/2014/main" id="{3AB0B248-230D-5AFD-C879-E9A6E5188DB1}"/>
              </a:ext>
            </a:extLst>
          </p:cNvPr>
          <p:cNvSpPr txBox="1"/>
          <p:nvPr/>
        </p:nvSpPr>
        <p:spPr>
          <a:xfrm>
            <a:off x="581024" y="957739"/>
            <a:ext cx="7706025" cy="3400931"/>
          </a:xfrm>
          <a:prstGeom prst="rect">
            <a:avLst/>
          </a:prstGeom>
          <a:noFill/>
        </p:spPr>
        <p:txBody>
          <a:bodyPr wrap="square">
            <a:spAutoFit/>
          </a:bodyPr>
          <a:lstStyle/>
          <a:p>
            <a:pPr>
              <a:buClr>
                <a:srgbClr val="00B0F0"/>
              </a:buClr>
              <a:buSzPct val="102000"/>
            </a:pPr>
            <a:r>
              <a:rPr lang="vi-VN" sz="1900" dirty="0">
                <a:solidFill>
                  <a:srgbClr val="FFFF00"/>
                </a:solidFill>
              </a:rPr>
              <a:t>S</a:t>
            </a:r>
            <a:r>
              <a:rPr lang="en-US" sz="1900" dirty="0">
                <a:solidFill>
                  <a:srgbClr val="FFFF00"/>
                </a:solidFill>
              </a:rPr>
              <a:t>o </a:t>
            </a:r>
            <a:r>
              <a:rPr lang="en-US" sz="1900" dirty="0" err="1">
                <a:solidFill>
                  <a:srgbClr val="FFFF00"/>
                </a:solidFill>
              </a:rPr>
              <a:t>sánh</a:t>
            </a:r>
            <a:r>
              <a:rPr lang="en-US" sz="1900" dirty="0">
                <a:solidFill>
                  <a:srgbClr val="FFFF00"/>
                </a:solidFill>
              </a:rPr>
              <a:t> </a:t>
            </a:r>
            <a:r>
              <a:rPr lang="en-US" sz="1900" dirty="0" err="1">
                <a:solidFill>
                  <a:srgbClr val="FFFF00"/>
                </a:solidFill>
              </a:rPr>
              <a:t>với</a:t>
            </a:r>
            <a:r>
              <a:rPr lang="en-US" sz="1900" dirty="0">
                <a:solidFill>
                  <a:srgbClr val="FFFF00"/>
                </a:solidFill>
              </a:rPr>
              <a:t> </a:t>
            </a:r>
            <a:r>
              <a:rPr lang="en-US" sz="1900" dirty="0" err="1">
                <a:solidFill>
                  <a:srgbClr val="FFFF00"/>
                </a:solidFill>
              </a:rPr>
              <a:t>các</a:t>
            </a:r>
            <a:r>
              <a:rPr lang="en-US" sz="1900" dirty="0">
                <a:solidFill>
                  <a:srgbClr val="FFFF00"/>
                </a:solidFill>
              </a:rPr>
              <a:t> </a:t>
            </a:r>
            <a:r>
              <a:rPr lang="en-US" sz="1900" dirty="0" err="1">
                <a:solidFill>
                  <a:srgbClr val="FFFF00"/>
                </a:solidFill>
              </a:rPr>
              <a:t>mô</a:t>
            </a:r>
            <a:r>
              <a:rPr lang="en-US" sz="1900" dirty="0">
                <a:solidFill>
                  <a:srgbClr val="FFFF00"/>
                </a:solidFill>
              </a:rPr>
              <a:t> </a:t>
            </a:r>
            <a:r>
              <a:rPr lang="en-US" sz="1900" dirty="0" err="1">
                <a:solidFill>
                  <a:srgbClr val="FFFF00"/>
                </a:solidFill>
              </a:rPr>
              <a:t>hình</a:t>
            </a:r>
            <a:r>
              <a:rPr lang="en-US" sz="1900" dirty="0">
                <a:solidFill>
                  <a:srgbClr val="FFFF00"/>
                </a:solidFill>
              </a:rPr>
              <a:t> </a:t>
            </a:r>
            <a:r>
              <a:rPr lang="en-US" sz="1900" dirty="0" err="1">
                <a:solidFill>
                  <a:srgbClr val="FFFF00"/>
                </a:solidFill>
              </a:rPr>
              <a:t>tiền</a:t>
            </a:r>
            <a:r>
              <a:rPr lang="en-US" sz="1900" dirty="0">
                <a:solidFill>
                  <a:srgbClr val="FFFF00"/>
                </a:solidFill>
              </a:rPr>
              <a:t> </a:t>
            </a:r>
            <a:r>
              <a:rPr lang="en-US" sz="1900" dirty="0" err="1">
                <a:solidFill>
                  <a:srgbClr val="FFFF00"/>
                </a:solidFill>
              </a:rPr>
              <a:t>huấn</a:t>
            </a:r>
            <a:r>
              <a:rPr lang="en-US" sz="1900" dirty="0">
                <a:solidFill>
                  <a:srgbClr val="FFFF00"/>
                </a:solidFill>
              </a:rPr>
              <a:t> </a:t>
            </a:r>
            <a:r>
              <a:rPr lang="en-US" sz="1900" dirty="0" err="1">
                <a:solidFill>
                  <a:srgbClr val="FFFF00"/>
                </a:solidFill>
              </a:rPr>
              <a:t>luyện</a:t>
            </a:r>
            <a:r>
              <a:rPr lang="en-US" sz="1900" dirty="0">
                <a:solidFill>
                  <a:srgbClr val="FFFF00"/>
                </a:solidFill>
              </a:rPr>
              <a:t> </a:t>
            </a:r>
            <a:endParaRPr lang="vi-VN" sz="1900" dirty="0">
              <a:solidFill>
                <a:srgbClr val="FFFF00"/>
              </a:solidFill>
            </a:endParaRPr>
          </a:p>
          <a:p>
            <a:pPr>
              <a:buClr>
                <a:srgbClr val="00B0F0"/>
              </a:buClr>
              <a:buSzPct val="102000"/>
            </a:pPr>
            <a:endParaRPr lang="vi-VN" dirty="0">
              <a:solidFill>
                <a:schemeClr val="tx1"/>
              </a:solidFill>
            </a:endParaRPr>
          </a:p>
          <a:p>
            <a:pPr marL="285750" indent="-285750">
              <a:buClr>
                <a:srgbClr val="00B0F0"/>
              </a:buClr>
              <a:buSzPct val="102000"/>
              <a:buFont typeface="Wingdings" panose="05000000000000000000" pitchFamily="2" charset="2"/>
              <a:buChar char="q"/>
            </a:pPr>
            <a:r>
              <a:rPr lang="vi-VN" dirty="0">
                <a:solidFill>
                  <a:schemeClr val="tx1"/>
                </a:solidFill>
              </a:rPr>
              <a:t>Sau khi huấn luyện, mô hình được so sánh với các mô hình pretrained phổ biến như </a:t>
            </a:r>
            <a:r>
              <a:rPr lang="vi-VN" b="1" dirty="0">
                <a:solidFill>
                  <a:schemeClr val="tx1"/>
                </a:solidFill>
              </a:rPr>
              <a:t>ResNet50, VGG16, MobileNet, InceptionV3</a:t>
            </a:r>
            <a:r>
              <a:rPr lang="vi-VN" dirty="0">
                <a:solidFill>
                  <a:schemeClr val="tx1"/>
                </a:solidFill>
              </a:rPr>
              <a:t> và </a:t>
            </a:r>
            <a:r>
              <a:rPr lang="vi-VN" b="1" dirty="0">
                <a:solidFill>
                  <a:schemeClr val="tx1"/>
                </a:solidFill>
              </a:rPr>
              <a:t>DenseNet121</a:t>
            </a:r>
            <a:r>
              <a:rPr lang="vi-VN" dirty="0">
                <a:solidFill>
                  <a:schemeClr val="tx1"/>
                </a:solidFill>
              </a:rPr>
              <a:t> để đánh giá hiệu quả.</a:t>
            </a:r>
          </a:p>
          <a:p>
            <a:pPr marL="285750" indent="-285750">
              <a:buClr>
                <a:srgbClr val="00B0F0"/>
              </a:buClr>
              <a:buSzPct val="102000"/>
              <a:buFont typeface="Wingdings" panose="05000000000000000000" pitchFamily="2" charset="2"/>
              <a:buChar char="q"/>
            </a:pPr>
            <a:endParaRPr lang="vi-VN" dirty="0">
              <a:solidFill>
                <a:schemeClr val="tx1"/>
              </a:solidFill>
            </a:endParaRPr>
          </a:p>
          <a:p>
            <a:pPr marL="285750" indent="-285750">
              <a:buClr>
                <a:srgbClr val="00B0F0"/>
              </a:buClr>
              <a:buSzPct val="102000"/>
              <a:buFont typeface="Wingdings" panose="05000000000000000000" pitchFamily="2" charset="2"/>
              <a:buChar char="q"/>
            </a:pPr>
            <a:r>
              <a:rPr lang="en-US" b="1" dirty="0">
                <a:solidFill>
                  <a:schemeClr val="tx1"/>
                </a:solidFill>
              </a:rPr>
              <a:t>ResNet50:</a:t>
            </a:r>
            <a:r>
              <a:rPr lang="en-US" dirty="0">
                <a:solidFill>
                  <a:schemeClr val="tx1"/>
                </a:solidFill>
              </a:rPr>
              <a:t> Accuracy </a:t>
            </a:r>
            <a:r>
              <a:rPr lang="en-US" dirty="0" err="1">
                <a:solidFill>
                  <a:schemeClr val="tx1"/>
                </a:solidFill>
              </a:rPr>
              <a:t>đạt</a:t>
            </a:r>
            <a:r>
              <a:rPr lang="en-US" dirty="0">
                <a:solidFill>
                  <a:schemeClr val="tx1"/>
                </a:solidFill>
              </a:rPr>
              <a:t> </a:t>
            </a:r>
            <a:r>
              <a:rPr lang="en-US" b="1" dirty="0">
                <a:solidFill>
                  <a:schemeClr val="tx1"/>
                </a:solidFill>
              </a:rPr>
              <a:t>93.53%</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mô</a:t>
            </a:r>
            <a:r>
              <a:rPr lang="en-US" dirty="0">
                <a:solidFill>
                  <a:schemeClr val="tx1"/>
                </a:solidFill>
              </a:rPr>
              <a:t> </a:t>
            </a:r>
            <a:r>
              <a:rPr lang="en-US" dirty="0" err="1">
                <a:solidFill>
                  <a:schemeClr val="tx1"/>
                </a:solidFill>
              </a:rPr>
              <a:t>hình</a:t>
            </a:r>
            <a:r>
              <a:rPr lang="en-US" dirty="0">
                <a:solidFill>
                  <a:schemeClr val="tx1"/>
                </a:solidFill>
              </a:rPr>
              <a:t> pretrained </a:t>
            </a:r>
            <a:r>
              <a:rPr lang="en-US" dirty="0" err="1">
                <a:solidFill>
                  <a:schemeClr val="tx1"/>
                </a:solidFill>
              </a:rPr>
              <a:t>có</a:t>
            </a:r>
            <a:r>
              <a:rPr lang="en-US" dirty="0">
                <a:solidFill>
                  <a:schemeClr val="tx1"/>
                </a:solidFill>
              </a:rPr>
              <a:t> </a:t>
            </a:r>
            <a:r>
              <a:rPr lang="en-US" dirty="0" err="1">
                <a:solidFill>
                  <a:schemeClr val="tx1"/>
                </a:solidFill>
              </a:rPr>
              <a:t>hiệu</a:t>
            </a:r>
            <a:r>
              <a:rPr lang="en-US" dirty="0">
                <a:solidFill>
                  <a:schemeClr val="tx1"/>
                </a:solidFill>
              </a:rPr>
              <a:t> </a:t>
            </a:r>
            <a:r>
              <a:rPr lang="en-US" dirty="0" err="1">
                <a:solidFill>
                  <a:schemeClr val="tx1"/>
                </a:solidFill>
              </a:rPr>
              <a:t>suất</a:t>
            </a:r>
            <a:r>
              <a:rPr lang="en-US" dirty="0">
                <a:solidFill>
                  <a:schemeClr val="tx1"/>
                </a:solidFill>
              </a:rPr>
              <a:t> </a:t>
            </a:r>
            <a:r>
              <a:rPr lang="en-US" dirty="0" err="1">
                <a:solidFill>
                  <a:schemeClr val="tx1"/>
                </a:solidFill>
              </a:rPr>
              <a:t>cao</a:t>
            </a:r>
            <a:r>
              <a:rPr lang="en-US" dirty="0">
                <a:solidFill>
                  <a:schemeClr val="tx1"/>
                </a:solidFill>
              </a:rPr>
              <a:t> </a:t>
            </a:r>
            <a:r>
              <a:rPr lang="en-US" dirty="0" err="1">
                <a:solidFill>
                  <a:schemeClr val="tx1"/>
                </a:solidFill>
              </a:rPr>
              <a:t>nhất</a:t>
            </a:r>
            <a:r>
              <a:rPr lang="en-US" dirty="0">
                <a:solidFill>
                  <a:schemeClr val="tx1"/>
                </a:solidFill>
              </a:rPr>
              <a:t>.</a:t>
            </a:r>
            <a:endParaRPr lang="vi-VN" dirty="0">
              <a:solidFill>
                <a:schemeClr val="tx1"/>
              </a:solidFill>
            </a:endParaRPr>
          </a:p>
          <a:p>
            <a:pPr marL="285750" indent="-285750">
              <a:buClr>
                <a:srgbClr val="00B0F0"/>
              </a:buClr>
              <a:buSzPct val="102000"/>
              <a:buFont typeface="Wingdings" panose="05000000000000000000" pitchFamily="2" charset="2"/>
              <a:buChar char="q"/>
            </a:pPr>
            <a:endParaRPr lang="vi-VN" dirty="0">
              <a:solidFill>
                <a:schemeClr val="tx1"/>
              </a:solidFill>
            </a:endParaRPr>
          </a:p>
          <a:p>
            <a:pPr marL="285750" indent="-285750">
              <a:buClr>
                <a:srgbClr val="00B0F0"/>
              </a:buClr>
              <a:buSzPct val="102000"/>
              <a:buFont typeface="Wingdings" panose="05000000000000000000" pitchFamily="2" charset="2"/>
              <a:buChar char="q"/>
            </a:pPr>
            <a:r>
              <a:rPr lang="en-US" b="1" dirty="0">
                <a:solidFill>
                  <a:schemeClr val="tx1"/>
                </a:solidFill>
              </a:rPr>
              <a:t>VGG16:</a:t>
            </a:r>
            <a:r>
              <a:rPr lang="en-US" dirty="0">
                <a:solidFill>
                  <a:schemeClr val="tx1"/>
                </a:solidFill>
              </a:rPr>
              <a:t> Accuracy </a:t>
            </a:r>
            <a:r>
              <a:rPr lang="en-US" dirty="0" err="1">
                <a:solidFill>
                  <a:schemeClr val="tx1"/>
                </a:solidFill>
              </a:rPr>
              <a:t>đạt</a:t>
            </a:r>
            <a:r>
              <a:rPr lang="en-US" dirty="0">
                <a:solidFill>
                  <a:schemeClr val="tx1"/>
                </a:solidFill>
              </a:rPr>
              <a:t> </a:t>
            </a:r>
            <a:r>
              <a:rPr lang="en-US" b="1" dirty="0">
                <a:solidFill>
                  <a:schemeClr val="tx1"/>
                </a:solidFill>
              </a:rPr>
              <a:t>90.60%</a:t>
            </a:r>
            <a:r>
              <a:rPr lang="en-US" dirty="0">
                <a:solidFill>
                  <a:schemeClr val="tx1"/>
                </a:solidFill>
              </a:rPr>
              <a:t>, </a:t>
            </a:r>
            <a:r>
              <a:rPr lang="en-US" dirty="0" err="1">
                <a:solidFill>
                  <a:schemeClr val="tx1"/>
                </a:solidFill>
              </a:rPr>
              <a:t>thể</a:t>
            </a:r>
            <a:r>
              <a:rPr lang="en-US" dirty="0">
                <a:solidFill>
                  <a:schemeClr val="tx1"/>
                </a:solidFill>
              </a:rPr>
              <a:t> </a:t>
            </a:r>
            <a:r>
              <a:rPr lang="en-US" dirty="0" err="1">
                <a:solidFill>
                  <a:schemeClr val="tx1"/>
                </a:solidFill>
              </a:rPr>
              <a:t>hiện</a:t>
            </a:r>
            <a:r>
              <a:rPr lang="en-US" dirty="0">
                <a:solidFill>
                  <a:schemeClr val="tx1"/>
                </a:solidFill>
              </a:rPr>
              <a:t> </a:t>
            </a:r>
            <a:r>
              <a:rPr lang="en-US" dirty="0" err="1">
                <a:solidFill>
                  <a:schemeClr val="tx1"/>
                </a:solidFill>
              </a:rPr>
              <a:t>hiệu</a:t>
            </a:r>
            <a:r>
              <a:rPr lang="en-US" dirty="0">
                <a:solidFill>
                  <a:schemeClr val="tx1"/>
                </a:solidFill>
              </a:rPr>
              <a:t> </a:t>
            </a:r>
            <a:r>
              <a:rPr lang="en-US" dirty="0" err="1">
                <a:solidFill>
                  <a:schemeClr val="tx1"/>
                </a:solidFill>
              </a:rPr>
              <a:t>quả</a:t>
            </a:r>
            <a:r>
              <a:rPr lang="en-US" dirty="0">
                <a:solidFill>
                  <a:schemeClr val="tx1"/>
                </a:solidFill>
              </a:rPr>
              <a:t> </a:t>
            </a:r>
            <a:r>
              <a:rPr lang="en-US" dirty="0" err="1">
                <a:solidFill>
                  <a:schemeClr val="tx1"/>
                </a:solidFill>
              </a:rPr>
              <a:t>ổn</a:t>
            </a:r>
            <a:r>
              <a:rPr lang="en-US" dirty="0">
                <a:solidFill>
                  <a:schemeClr val="tx1"/>
                </a:solidFill>
              </a:rPr>
              <a:t> </a:t>
            </a:r>
            <a:r>
              <a:rPr lang="en-US" dirty="0" err="1">
                <a:solidFill>
                  <a:schemeClr val="tx1"/>
                </a:solidFill>
              </a:rPr>
              <a:t>định</a:t>
            </a:r>
            <a:r>
              <a:rPr lang="en-US" dirty="0">
                <a:solidFill>
                  <a:schemeClr val="tx1"/>
                </a:solidFill>
              </a:rPr>
              <a:t>.</a:t>
            </a:r>
            <a:endParaRPr lang="vi-VN" dirty="0">
              <a:solidFill>
                <a:schemeClr val="tx1"/>
              </a:solidFill>
            </a:endParaRPr>
          </a:p>
          <a:p>
            <a:pPr marL="285750" indent="-285750">
              <a:buClr>
                <a:srgbClr val="00B0F0"/>
              </a:buClr>
              <a:buSzPct val="102000"/>
              <a:buFont typeface="Wingdings" panose="05000000000000000000" pitchFamily="2" charset="2"/>
              <a:buChar char="q"/>
            </a:pPr>
            <a:endParaRPr lang="vi-VN" dirty="0">
              <a:solidFill>
                <a:schemeClr val="tx1"/>
              </a:solidFill>
            </a:endParaRPr>
          </a:p>
          <a:p>
            <a:pPr marL="285750" indent="-285750">
              <a:buClr>
                <a:srgbClr val="00B0F0"/>
              </a:buClr>
              <a:buSzPct val="102000"/>
              <a:buFont typeface="Wingdings" panose="05000000000000000000" pitchFamily="2" charset="2"/>
              <a:buChar char="q"/>
            </a:pPr>
            <a:r>
              <a:rPr lang="en-US" b="1" dirty="0" err="1">
                <a:solidFill>
                  <a:schemeClr val="tx1"/>
                </a:solidFill>
              </a:rPr>
              <a:t>MobileNet</a:t>
            </a:r>
            <a:r>
              <a:rPr lang="en-US" b="1" dirty="0">
                <a:solidFill>
                  <a:schemeClr val="tx1"/>
                </a:solidFill>
              </a:rPr>
              <a:t>:</a:t>
            </a:r>
            <a:r>
              <a:rPr lang="en-US" dirty="0">
                <a:solidFill>
                  <a:schemeClr val="tx1"/>
                </a:solidFill>
              </a:rPr>
              <a:t> </a:t>
            </a:r>
            <a:r>
              <a:rPr lang="en-US" dirty="0" err="1">
                <a:solidFill>
                  <a:schemeClr val="tx1"/>
                </a:solidFill>
              </a:rPr>
              <a:t>Mô</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gọn</a:t>
            </a:r>
            <a:r>
              <a:rPr lang="en-US" dirty="0">
                <a:solidFill>
                  <a:schemeClr val="tx1"/>
                </a:solidFill>
              </a:rPr>
              <a:t> </a:t>
            </a:r>
            <a:r>
              <a:rPr lang="en-US" dirty="0" err="1">
                <a:solidFill>
                  <a:schemeClr val="tx1"/>
                </a:solidFill>
              </a:rPr>
              <a:t>nhẹ</a:t>
            </a:r>
            <a:r>
              <a:rPr lang="en-US" dirty="0">
                <a:solidFill>
                  <a:schemeClr val="tx1"/>
                </a:solidFill>
              </a:rPr>
              <a:t> </a:t>
            </a:r>
            <a:r>
              <a:rPr lang="en-US" dirty="0" err="1">
                <a:solidFill>
                  <a:schemeClr val="tx1"/>
                </a:solidFill>
              </a:rPr>
              <a:t>nhưng</a:t>
            </a:r>
            <a:r>
              <a:rPr lang="en-US" dirty="0">
                <a:solidFill>
                  <a:schemeClr val="tx1"/>
                </a:solidFill>
              </a:rPr>
              <a:t> Accuracy </a:t>
            </a:r>
            <a:r>
              <a:rPr lang="en-US" dirty="0" err="1">
                <a:solidFill>
                  <a:schemeClr val="tx1"/>
                </a:solidFill>
              </a:rPr>
              <a:t>chỉ</a:t>
            </a:r>
            <a:r>
              <a:rPr lang="en-US" dirty="0">
                <a:solidFill>
                  <a:schemeClr val="tx1"/>
                </a:solidFill>
              </a:rPr>
              <a:t> </a:t>
            </a:r>
            <a:r>
              <a:rPr lang="en-US" b="1" dirty="0">
                <a:solidFill>
                  <a:schemeClr val="tx1"/>
                </a:solidFill>
              </a:rPr>
              <a:t>67.40%</a:t>
            </a:r>
            <a:r>
              <a:rPr lang="en-US" dirty="0">
                <a:solidFill>
                  <a:schemeClr val="tx1"/>
                </a:solidFill>
              </a:rPr>
              <a:t>.</a:t>
            </a:r>
            <a:endParaRPr lang="vi-VN" dirty="0">
              <a:solidFill>
                <a:schemeClr val="tx1"/>
              </a:solidFill>
            </a:endParaRPr>
          </a:p>
          <a:p>
            <a:pPr marL="285750" indent="-285750">
              <a:buClr>
                <a:srgbClr val="00B0F0"/>
              </a:buClr>
              <a:buSzPct val="102000"/>
              <a:buFont typeface="Wingdings" panose="05000000000000000000" pitchFamily="2" charset="2"/>
              <a:buChar char="q"/>
            </a:pPr>
            <a:endParaRPr lang="vi-VN" dirty="0">
              <a:solidFill>
                <a:schemeClr val="tx1"/>
              </a:solidFill>
            </a:endParaRPr>
          </a:p>
          <a:p>
            <a:pPr marL="285750" indent="-285750">
              <a:buClr>
                <a:srgbClr val="00B0F0"/>
              </a:buClr>
              <a:buSzPct val="102000"/>
              <a:buFont typeface="Wingdings" panose="05000000000000000000" pitchFamily="2" charset="2"/>
              <a:buChar char="q"/>
            </a:pPr>
            <a:r>
              <a:rPr lang="en-US" b="1" dirty="0">
                <a:solidFill>
                  <a:schemeClr val="tx1"/>
                </a:solidFill>
              </a:rPr>
              <a:t>DenseNet121:</a:t>
            </a:r>
            <a:r>
              <a:rPr lang="en-US" dirty="0">
                <a:solidFill>
                  <a:schemeClr val="tx1"/>
                </a:solidFill>
              </a:rPr>
              <a:t> Accuracy </a:t>
            </a:r>
            <a:r>
              <a:rPr lang="en-US" b="1" dirty="0">
                <a:solidFill>
                  <a:schemeClr val="tx1"/>
                </a:solidFill>
              </a:rPr>
              <a:t>53.01%</a:t>
            </a:r>
            <a:r>
              <a:rPr lang="en-US" dirty="0">
                <a:solidFill>
                  <a:schemeClr val="tx1"/>
                </a:solidFill>
              </a:rPr>
              <a:t>, </a:t>
            </a:r>
            <a:r>
              <a:rPr lang="en-US" dirty="0" err="1">
                <a:solidFill>
                  <a:schemeClr val="tx1"/>
                </a:solidFill>
              </a:rPr>
              <a:t>thấp</a:t>
            </a:r>
            <a:r>
              <a:rPr lang="en-US" dirty="0">
                <a:solidFill>
                  <a:schemeClr val="tx1"/>
                </a:solidFill>
              </a:rPr>
              <a:t> </a:t>
            </a:r>
            <a:r>
              <a:rPr lang="en-US" dirty="0" err="1">
                <a:solidFill>
                  <a:schemeClr val="tx1"/>
                </a:solidFill>
              </a:rPr>
              <a:t>nhất</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mô</a:t>
            </a:r>
            <a:r>
              <a:rPr lang="en-US" dirty="0">
                <a:solidFill>
                  <a:schemeClr val="tx1"/>
                </a:solidFill>
              </a:rPr>
              <a:t> </a:t>
            </a:r>
            <a:r>
              <a:rPr lang="en-US" dirty="0" err="1">
                <a:solidFill>
                  <a:schemeClr val="tx1"/>
                </a:solidFill>
              </a:rPr>
              <a:t>hình</a:t>
            </a:r>
            <a:r>
              <a:rPr lang="en-US" dirty="0">
                <a:solidFill>
                  <a:schemeClr val="tx1"/>
                </a:solidFill>
              </a:rPr>
              <a:t> pretrained.</a:t>
            </a:r>
            <a:endParaRPr lang="vi-VN" dirty="0">
              <a:solidFill>
                <a:schemeClr val="tx1"/>
              </a:solidFill>
            </a:endParaRPr>
          </a:p>
          <a:p>
            <a:pPr marL="285750" indent="-285750">
              <a:buClr>
                <a:srgbClr val="00B0F0"/>
              </a:buClr>
              <a:buSzPct val="102000"/>
              <a:buFont typeface="Wingdings" panose="05000000000000000000" pitchFamily="2" charset="2"/>
              <a:buChar char="q"/>
            </a:pPr>
            <a:endParaRPr lang="vi-VN" dirty="0">
              <a:solidFill>
                <a:schemeClr val="tx1"/>
              </a:solidFill>
            </a:endParaRPr>
          </a:p>
          <a:p>
            <a:pPr marL="285750" indent="-285750">
              <a:buClr>
                <a:srgbClr val="00B0F0"/>
              </a:buClr>
              <a:buSzPct val="102000"/>
              <a:buFont typeface="Wingdings" panose="05000000000000000000" pitchFamily="2" charset="2"/>
              <a:buChar char="q"/>
            </a:pPr>
            <a:r>
              <a:rPr lang="vi-VN" b="1" dirty="0">
                <a:solidFill>
                  <a:schemeClr val="tx1"/>
                </a:solidFill>
              </a:rPr>
              <a:t>Mô hình CNN </a:t>
            </a:r>
            <a:r>
              <a:rPr lang="vi-VN" dirty="0">
                <a:solidFill>
                  <a:schemeClr val="tx1"/>
                </a:solidFill>
              </a:rPr>
              <a:t> Accuracy đạt </a:t>
            </a:r>
            <a:r>
              <a:rPr lang="vi-VN" b="1" dirty="0">
                <a:solidFill>
                  <a:schemeClr val="tx1"/>
                </a:solidFill>
              </a:rPr>
              <a:t>98.18%</a:t>
            </a:r>
            <a:r>
              <a:rPr lang="vi-VN" dirty="0">
                <a:solidFill>
                  <a:schemeClr val="tx1"/>
                </a:solidFill>
              </a:rPr>
              <a:t>, vượt trội so với tất cả các mô hình pretrained, kể cả ResNet50 → cho thấy hiệu quả cao và phù hợp hơn với bài toán nhận dạng biển báo.</a:t>
            </a:r>
            <a:endParaRPr lang="vi-VN" dirty="0">
              <a:solidFill>
                <a:schemeClr val="tx1"/>
              </a:solidFill>
              <a:latin typeface="Montserrat" pitchFamily="2" charset="0"/>
            </a:endParaRPr>
          </a:p>
        </p:txBody>
      </p:sp>
    </p:spTree>
    <p:extLst>
      <p:ext uri="{BB962C8B-B14F-4D97-AF65-F5344CB8AC3E}">
        <p14:creationId xmlns:p14="http://schemas.microsoft.com/office/powerpoint/2010/main" val="351718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750"/>
                                        <p:tgtEl>
                                          <p:spTgt spid="4">
                                            <p:txEl>
                                              <p:pRg st="2" end="2"/>
                                            </p:txEl>
                                          </p:spTgt>
                                        </p:tgtEl>
                                      </p:cBhvr>
                                    </p:animEffect>
                                    <p:anim calcmode="lin" valueType="num">
                                      <p:cBhvr>
                                        <p:cTn id="8" dur="75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75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16" presetClass="entr" presetSubtype="21" fill="hold" nodeType="afterEffect">
                                  <p:stCondLst>
                                    <p:cond delay="75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barn(inVertical)">
                                      <p:cBhvr>
                                        <p:cTn id="13" dur="500"/>
                                        <p:tgtEl>
                                          <p:spTgt spid="4">
                                            <p:txEl>
                                              <p:pRg st="4" end="4"/>
                                            </p:txEl>
                                          </p:spTgt>
                                        </p:tgtEl>
                                      </p:cBhvr>
                                    </p:animEffect>
                                  </p:childTnLst>
                                </p:cTn>
                              </p:par>
                              <p:par>
                                <p:cTn id="14" presetID="16" presetClass="entr" presetSubtype="21" fill="hold" nodeType="withEffect">
                                  <p:stCondLst>
                                    <p:cond delay="750"/>
                                  </p:stCondLst>
                                  <p:childTnLst>
                                    <p:set>
                                      <p:cBhvr>
                                        <p:cTn id="15" dur="1" fill="hold">
                                          <p:stCondLst>
                                            <p:cond delay="0"/>
                                          </p:stCondLst>
                                        </p:cTn>
                                        <p:tgtEl>
                                          <p:spTgt spid="4">
                                            <p:txEl>
                                              <p:pRg st="6" end="6"/>
                                            </p:txEl>
                                          </p:spTgt>
                                        </p:tgtEl>
                                        <p:attrNameLst>
                                          <p:attrName>style.visibility</p:attrName>
                                        </p:attrNameLst>
                                      </p:cBhvr>
                                      <p:to>
                                        <p:strVal val="visible"/>
                                      </p:to>
                                    </p:set>
                                    <p:animEffect transition="in" filter="barn(inVertical)">
                                      <p:cBhvr>
                                        <p:cTn id="16" dur="500"/>
                                        <p:tgtEl>
                                          <p:spTgt spid="4">
                                            <p:txEl>
                                              <p:pRg st="6" end="6"/>
                                            </p:txEl>
                                          </p:spTgt>
                                        </p:tgtEl>
                                      </p:cBhvr>
                                    </p:animEffect>
                                  </p:childTnLst>
                                </p:cTn>
                              </p:par>
                            </p:childTnLst>
                          </p:cTn>
                        </p:par>
                        <p:par>
                          <p:cTn id="17" fill="hold">
                            <p:stCondLst>
                              <p:cond delay="2500"/>
                            </p:stCondLst>
                            <p:childTnLst>
                              <p:par>
                                <p:cTn id="18" presetID="10" presetClass="entr" presetSubtype="0" fill="hold" nodeType="afterEffect">
                                  <p:stCondLst>
                                    <p:cond delay="1250"/>
                                  </p:stCondLst>
                                  <p:childTnLst>
                                    <p:set>
                                      <p:cBhvr>
                                        <p:cTn id="19" dur="1" fill="hold">
                                          <p:stCondLst>
                                            <p:cond delay="0"/>
                                          </p:stCondLst>
                                        </p:cTn>
                                        <p:tgtEl>
                                          <p:spTgt spid="4">
                                            <p:txEl>
                                              <p:pRg st="8" end="8"/>
                                            </p:txEl>
                                          </p:spTgt>
                                        </p:tgtEl>
                                        <p:attrNameLst>
                                          <p:attrName>style.visibility</p:attrName>
                                        </p:attrNameLst>
                                      </p:cBhvr>
                                      <p:to>
                                        <p:strVal val="visible"/>
                                      </p:to>
                                    </p:set>
                                    <p:animEffect transition="in" filter="fade">
                                      <p:cBhvr>
                                        <p:cTn id="20" dur="500"/>
                                        <p:tgtEl>
                                          <p:spTgt spid="4">
                                            <p:txEl>
                                              <p:pRg st="8" end="8"/>
                                            </p:txEl>
                                          </p:spTgt>
                                        </p:tgtEl>
                                      </p:cBhvr>
                                    </p:animEffect>
                                  </p:childTnLst>
                                </p:cTn>
                              </p:par>
                            </p:childTnLst>
                          </p:cTn>
                        </p:par>
                        <p:par>
                          <p:cTn id="21" fill="hold">
                            <p:stCondLst>
                              <p:cond delay="4250"/>
                            </p:stCondLst>
                            <p:childTnLst>
                              <p:par>
                                <p:cTn id="22" presetID="10" presetClass="entr" presetSubtype="0" fill="hold" nodeType="afterEffect">
                                  <p:stCondLst>
                                    <p:cond delay="1250"/>
                                  </p:stCondLst>
                                  <p:childTnLst>
                                    <p:set>
                                      <p:cBhvr>
                                        <p:cTn id="23" dur="1" fill="hold">
                                          <p:stCondLst>
                                            <p:cond delay="0"/>
                                          </p:stCondLst>
                                        </p:cTn>
                                        <p:tgtEl>
                                          <p:spTgt spid="4">
                                            <p:txEl>
                                              <p:pRg st="10" end="10"/>
                                            </p:txEl>
                                          </p:spTgt>
                                        </p:tgtEl>
                                        <p:attrNameLst>
                                          <p:attrName>style.visibility</p:attrName>
                                        </p:attrNameLst>
                                      </p:cBhvr>
                                      <p:to>
                                        <p:strVal val="visible"/>
                                      </p:to>
                                    </p:set>
                                    <p:animEffect transition="in" filter="fade">
                                      <p:cBhvr>
                                        <p:cTn id="24" dur="500"/>
                                        <p:tgtEl>
                                          <p:spTgt spid="4">
                                            <p:txEl>
                                              <p:pRg st="10" end="10"/>
                                            </p:txEl>
                                          </p:spTgt>
                                        </p:tgtEl>
                                      </p:cBhvr>
                                    </p:animEffect>
                                  </p:childTnLst>
                                </p:cTn>
                              </p:par>
                            </p:childTnLst>
                          </p:cTn>
                        </p:par>
                        <p:par>
                          <p:cTn id="25" fill="hold">
                            <p:stCondLst>
                              <p:cond delay="6000"/>
                            </p:stCondLst>
                            <p:childTnLst>
                              <p:par>
                                <p:cTn id="26" presetID="26" presetClass="entr" presetSubtype="0" fill="hold" nodeType="afterEffect">
                                  <p:stCondLst>
                                    <p:cond delay="1750"/>
                                  </p:stCondLst>
                                  <p:childTnLst>
                                    <p:set>
                                      <p:cBhvr>
                                        <p:cTn id="27" dur="1" fill="hold">
                                          <p:stCondLst>
                                            <p:cond delay="0"/>
                                          </p:stCondLst>
                                        </p:cTn>
                                        <p:tgtEl>
                                          <p:spTgt spid="4">
                                            <p:txEl>
                                              <p:pRg st="12" end="12"/>
                                            </p:txEl>
                                          </p:spTgt>
                                        </p:tgtEl>
                                        <p:attrNameLst>
                                          <p:attrName>style.visibility</p:attrName>
                                        </p:attrNameLst>
                                      </p:cBhvr>
                                      <p:to>
                                        <p:strVal val="visible"/>
                                      </p:to>
                                    </p:set>
                                    <p:animEffect transition="in" filter="wipe(down)">
                                      <p:cBhvr>
                                        <p:cTn id="28" dur="435">
                                          <p:stCondLst>
                                            <p:cond delay="0"/>
                                          </p:stCondLst>
                                        </p:cTn>
                                        <p:tgtEl>
                                          <p:spTgt spid="4">
                                            <p:txEl>
                                              <p:pRg st="12" end="12"/>
                                            </p:txEl>
                                          </p:spTgt>
                                        </p:tgtEl>
                                      </p:cBhvr>
                                    </p:animEffect>
                                    <p:anim calcmode="lin" valueType="num">
                                      <p:cBhvr>
                                        <p:cTn id="29" dur="1367" tmFilter="0,0; 0.14,0.36; 0.43,0.73; 0.71,0.91; 1.0,1.0">
                                          <p:stCondLst>
                                            <p:cond delay="0"/>
                                          </p:stCondLst>
                                        </p:cTn>
                                        <p:tgtEl>
                                          <p:spTgt spid="4">
                                            <p:txEl>
                                              <p:pRg st="12" end="12"/>
                                            </p:txEl>
                                          </p:spTgt>
                                        </p:tgtEl>
                                        <p:attrNameLst>
                                          <p:attrName>ppt_x</p:attrName>
                                        </p:attrNameLst>
                                      </p:cBhvr>
                                      <p:tavLst>
                                        <p:tav tm="0">
                                          <p:val>
                                            <p:strVal val="#ppt_x-0.25"/>
                                          </p:val>
                                        </p:tav>
                                        <p:tav tm="100000">
                                          <p:val>
                                            <p:strVal val="#ppt_x"/>
                                          </p:val>
                                        </p:tav>
                                      </p:tavLst>
                                    </p:anim>
                                    <p:anim calcmode="lin" valueType="num">
                                      <p:cBhvr>
                                        <p:cTn id="30" dur="498" tmFilter="0.0,0.0; 0.25,0.07; 0.50,0.2; 0.75,0.467; 1.0,1.0">
                                          <p:stCondLst>
                                            <p:cond delay="0"/>
                                          </p:stCondLst>
                                        </p:cTn>
                                        <p:tgtEl>
                                          <p:spTgt spid="4">
                                            <p:txEl>
                                              <p:pRg st="12" end="12"/>
                                            </p:txEl>
                                          </p:spTgt>
                                        </p:tgtEl>
                                        <p:attrNameLst>
                                          <p:attrName>ppt_y</p:attrName>
                                        </p:attrNameLst>
                                      </p:cBhvr>
                                      <p:tavLst>
                                        <p:tav tm="0" fmla="#ppt_y-sin(pi*$)/3">
                                          <p:val>
                                            <p:fltVal val="0.5"/>
                                          </p:val>
                                        </p:tav>
                                        <p:tav tm="100000">
                                          <p:val>
                                            <p:fltVal val="1"/>
                                          </p:val>
                                        </p:tav>
                                      </p:tavLst>
                                    </p:anim>
                                    <p:anim calcmode="lin" valueType="num">
                                      <p:cBhvr>
                                        <p:cTn id="31" dur="498" tmFilter="0, 0; 0.125,0.2665; 0.25,0.4; 0.375,0.465; 0.5,0.5;  0.625,0.535; 0.75,0.6; 0.875,0.7335; 1,1">
                                          <p:stCondLst>
                                            <p:cond delay="498"/>
                                          </p:stCondLst>
                                        </p:cTn>
                                        <p:tgtEl>
                                          <p:spTgt spid="4">
                                            <p:txEl>
                                              <p:pRg st="12" end="12"/>
                                            </p:txEl>
                                          </p:spTgt>
                                        </p:tgtEl>
                                        <p:attrNameLst>
                                          <p:attrName>ppt_y</p:attrName>
                                        </p:attrNameLst>
                                      </p:cBhvr>
                                      <p:tavLst>
                                        <p:tav tm="0" fmla="#ppt_y-sin(pi*$)/9">
                                          <p:val>
                                            <p:fltVal val="0"/>
                                          </p:val>
                                        </p:tav>
                                        <p:tav tm="100000">
                                          <p:val>
                                            <p:fltVal val="1"/>
                                          </p:val>
                                        </p:tav>
                                      </p:tavLst>
                                    </p:anim>
                                    <p:anim calcmode="lin" valueType="num">
                                      <p:cBhvr>
                                        <p:cTn id="32" dur="249" tmFilter="0, 0; 0.125,0.2665; 0.25,0.4; 0.375,0.465; 0.5,0.5;  0.625,0.535; 0.75,0.6; 0.875,0.7335; 1,1">
                                          <p:stCondLst>
                                            <p:cond delay="993"/>
                                          </p:stCondLst>
                                        </p:cTn>
                                        <p:tgtEl>
                                          <p:spTgt spid="4">
                                            <p:txEl>
                                              <p:pRg st="12" end="12"/>
                                            </p:txEl>
                                          </p:spTgt>
                                        </p:tgtEl>
                                        <p:attrNameLst>
                                          <p:attrName>ppt_y</p:attrName>
                                        </p:attrNameLst>
                                      </p:cBhvr>
                                      <p:tavLst>
                                        <p:tav tm="0" fmla="#ppt_y-sin(pi*$)/27">
                                          <p:val>
                                            <p:fltVal val="0"/>
                                          </p:val>
                                        </p:tav>
                                        <p:tav tm="100000">
                                          <p:val>
                                            <p:fltVal val="1"/>
                                          </p:val>
                                        </p:tav>
                                      </p:tavLst>
                                    </p:anim>
                                    <p:anim calcmode="lin" valueType="num">
                                      <p:cBhvr>
                                        <p:cTn id="33" dur="123" tmFilter="0, 0; 0.125,0.2665; 0.25,0.4; 0.375,0.465; 0.5,0.5;  0.625,0.535; 0.75,0.6; 0.875,0.7335; 1,1">
                                          <p:stCondLst>
                                            <p:cond delay="1242"/>
                                          </p:stCondLst>
                                        </p:cTn>
                                        <p:tgtEl>
                                          <p:spTgt spid="4">
                                            <p:txEl>
                                              <p:pRg st="12" end="12"/>
                                            </p:txEl>
                                          </p:spTgt>
                                        </p:tgtEl>
                                        <p:attrNameLst>
                                          <p:attrName>ppt_y</p:attrName>
                                        </p:attrNameLst>
                                      </p:cBhvr>
                                      <p:tavLst>
                                        <p:tav tm="0" fmla="#ppt_y-sin(pi*$)/81">
                                          <p:val>
                                            <p:fltVal val="0"/>
                                          </p:val>
                                        </p:tav>
                                        <p:tav tm="100000">
                                          <p:val>
                                            <p:fltVal val="1"/>
                                          </p:val>
                                        </p:tav>
                                      </p:tavLst>
                                    </p:anim>
                                    <p:animScale>
                                      <p:cBhvr>
                                        <p:cTn id="34" dur="20">
                                          <p:stCondLst>
                                            <p:cond delay="487"/>
                                          </p:stCondLst>
                                        </p:cTn>
                                        <p:tgtEl>
                                          <p:spTgt spid="4">
                                            <p:txEl>
                                              <p:pRg st="12" end="12"/>
                                            </p:txEl>
                                          </p:spTgt>
                                        </p:tgtEl>
                                      </p:cBhvr>
                                      <p:to x="100000" y="60000"/>
                                    </p:animScale>
                                    <p:animScale>
                                      <p:cBhvr>
                                        <p:cTn id="35" dur="124" decel="50000">
                                          <p:stCondLst>
                                            <p:cond delay="507"/>
                                          </p:stCondLst>
                                        </p:cTn>
                                        <p:tgtEl>
                                          <p:spTgt spid="4">
                                            <p:txEl>
                                              <p:pRg st="12" end="12"/>
                                            </p:txEl>
                                          </p:spTgt>
                                        </p:tgtEl>
                                      </p:cBhvr>
                                      <p:to x="100000" y="100000"/>
                                    </p:animScale>
                                    <p:animScale>
                                      <p:cBhvr>
                                        <p:cTn id="36" dur="20">
                                          <p:stCondLst>
                                            <p:cond delay="984"/>
                                          </p:stCondLst>
                                        </p:cTn>
                                        <p:tgtEl>
                                          <p:spTgt spid="4">
                                            <p:txEl>
                                              <p:pRg st="12" end="12"/>
                                            </p:txEl>
                                          </p:spTgt>
                                        </p:tgtEl>
                                      </p:cBhvr>
                                      <p:to x="100000" y="80000"/>
                                    </p:animScale>
                                    <p:animScale>
                                      <p:cBhvr>
                                        <p:cTn id="37" dur="124" decel="50000">
                                          <p:stCondLst>
                                            <p:cond delay="1004"/>
                                          </p:stCondLst>
                                        </p:cTn>
                                        <p:tgtEl>
                                          <p:spTgt spid="4">
                                            <p:txEl>
                                              <p:pRg st="12" end="12"/>
                                            </p:txEl>
                                          </p:spTgt>
                                        </p:tgtEl>
                                      </p:cBhvr>
                                      <p:to x="100000" y="100000"/>
                                    </p:animScale>
                                    <p:animScale>
                                      <p:cBhvr>
                                        <p:cTn id="38" dur="20">
                                          <p:stCondLst>
                                            <p:cond delay="1231"/>
                                          </p:stCondLst>
                                        </p:cTn>
                                        <p:tgtEl>
                                          <p:spTgt spid="4">
                                            <p:txEl>
                                              <p:pRg st="12" end="12"/>
                                            </p:txEl>
                                          </p:spTgt>
                                        </p:tgtEl>
                                      </p:cBhvr>
                                      <p:to x="100000" y="90000"/>
                                    </p:animScale>
                                    <p:animScale>
                                      <p:cBhvr>
                                        <p:cTn id="39" dur="124" decel="50000">
                                          <p:stCondLst>
                                            <p:cond delay="1251"/>
                                          </p:stCondLst>
                                        </p:cTn>
                                        <p:tgtEl>
                                          <p:spTgt spid="4">
                                            <p:txEl>
                                              <p:pRg st="12" end="12"/>
                                            </p:txEl>
                                          </p:spTgt>
                                        </p:tgtEl>
                                      </p:cBhvr>
                                      <p:to x="100000" y="100000"/>
                                    </p:animScale>
                                    <p:animScale>
                                      <p:cBhvr>
                                        <p:cTn id="40" dur="20">
                                          <p:stCondLst>
                                            <p:cond delay="1356"/>
                                          </p:stCondLst>
                                        </p:cTn>
                                        <p:tgtEl>
                                          <p:spTgt spid="4">
                                            <p:txEl>
                                              <p:pRg st="12" end="12"/>
                                            </p:txEl>
                                          </p:spTgt>
                                        </p:tgtEl>
                                      </p:cBhvr>
                                      <p:to x="100000" y="95000"/>
                                    </p:animScale>
                                    <p:animScale>
                                      <p:cBhvr>
                                        <p:cTn id="41" dur="124" decel="50000">
                                          <p:stCondLst>
                                            <p:cond delay="1376"/>
                                          </p:stCondLst>
                                        </p:cTn>
                                        <p:tgtEl>
                                          <p:spTgt spid="4">
                                            <p:txEl>
                                              <p:pRg st="12" end="1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2" name="Freeform 6">
            <a:extLst>
              <a:ext uri="{FF2B5EF4-FFF2-40B4-BE49-F238E27FC236}">
                <a16:creationId xmlns:a16="http://schemas.microsoft.com/office/drawing/2014/main" id="{25AB7E5F-AB23-56FB-4772-420548D700C9}"/>
              </a:ext>
            </a:extLst>
          </p:cNvPr>
          <p:cNvSpPr/>
          <p:nvPr/>
        </p:nvSpPr>
        <p:spPr>
          <a:xfrm>
            <a:off x="115905" y="85677"/>
            <a:ext cx="977749" cy="442837"/>
          </a:xfrm>
          <a:custGeom>
            <a:avLst/>
            <a:gdLst/>
            <a:ahLst/>
            <a:cxnLst/>
            <a:rect l="l" t="t" r="r" b="b"/>
            <a:pathLst>
              <a:path w="2545959" h="1110675">
                <a:moveTo>
                  <a:pt x="0" y="0"/>
                </a:moveTo>
                <a:lnTo>
                  <a:pt x="2545959" y="0"/>
                </a:lnTo>
                <a:lnTo>
                  <a:pt x="2545959" y="1110674"/>
                </a:lnTo>
                <a:lnTo>
                  <a:pt x="0" y="1110674"/>
                </a:lnTo>
                <a:lnTo>
                  <a:pt x="0" y="0"/>
                </a:lnTo>
                <a:close/>
              </a:path>
            </a:pathLst>
          </a:custGeom>
          <a:blipFill>
            <a:blip r:embed="rId3">
              <a:duotone>
                <a:schemeClr val="accent3">
                  <a:shade val="45000"/>
                  <a:satMod val="135000"/>
                </a:schemeClr>
                <a:prstClr val="white"/>
              </a:duotone>
            </a:blip>
            <a:stretch>
              <a:fillRect/>
            </a:stretch>
          </a:blipFill>
        </p:spPr>
        <p:txBody>
          <a:bodyPr/>
          <a:lstStyle/>
          <a:p>
            <a:endParaRPr lang="vi-VN"/>
          </a:p>
        </p:txBody>
      </p:sp>
      <p:grpSp>
        <p:nvGrpSpPr>
          <p:cNvPr id="30" name="Google Shape;482;p39"/>
          <p:cNvGrpSpPr/>
          <p:nvPr/>
        </p:nvGrpSpPr>
        <p:grpSpPr>
          <a:xfrm>
            <a:off x="1979761" y="3135194"/>
            <a:ext cx="1033200" cy="915900"/>
            <a:chOff x="1113724" y="1461053"/>
            <a:chExt cx="1033200" cy="915900"/>
          </a:xfrm>
        </p:grpSpPr>
        <p:sp>
          <p:nvSpPr>
            <p:cNvPr id="31" name="Google Shape;483;p39"/>
            <p:cNvSpPr/>
            <p:nvPr/>
          </p:nvSpPr>
          <p:spPr>
            <a:xfrm rot="-2132765">
              <a:off x="1155057" y="1695686"/>
              <a:ext cx="950534" cy="446635"/>
            </a:xfrm>
            <a:prstGeom prst="donut">
              <a:avLst>
                <a:gd name="adj" fmla="val 2048"/>
              </a:avLst>
            </a:prstGeom>
            <a:gradFill>
              <a:gsLst>
                <a:gs pos="0">
                  <a:schemeClr val="accent2"/>
                </a:gs>
                <a:gs pos="40000">
                  <a:schemeClr val="accent1"/>
                </a:gs>
                <a:gs pos="70000">
                  <a:srgbClr val="7BA29E"/>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84;p39"/>
            <p:cNvSpPr/>
            <p:nvPr/>
          </p:nvSpPr>
          <p:spPr>
            <a:xfrm>
              <a:off x="1281561" y="2188151"/>
              <a:ext cx="102300" cy="1023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roup 6">
            <a:extLst>
              <a:ext uri="{FF2B5EF4-FFF2-40B4-BE49-F238E27FC236}">
                <a16:creationId xmlns:a16="http://schemas.microsoft.com/office/drawing/2014/main" id="{FFF7561F-33A9-4ED1-6303-6062E9534388}"/>
              </a:ext>
            </a:extLst>
          </p:cNvPr>
          <p:cNvGrpSpPr/>
          <p:nvPr/>
        </p:nvGrpSpPr>
        <p:grpSpPr>
          <a:xfrm>
            <a:off x="375428" y="1875510"/>
            <a:ext cx="950534" cy="603620"/>
            <a:chOff x="1155057" y="1538701"/>
            <a:chExt cx="950534" cy="603620"/>
          </a:xfrm>
        </p:grpSpPr>
        <p:sp>
          <p:nvSpPr>
            <p:cNvPr id="480" name="Google Shape;480;p39"/>
            <p:cNvSpPr/>
            <p:nvPr/>
          </p:nvSpPr>
          <p:spPr>
            <a:xfrm rot="19467235">
              <a:off x="1155057" y="1695686"/>
              <a:ext cx="950534" cy="446635"/>
            </a:xfrm>
            <a:prstGeom prst="donut">
              <a:avLst>
                <a:gd name="adj" fmla="val 2048"/>
              </a:avLst>
            </a:prstGeom>
            <a:gradFill>
              <a:gsLst>
                <a:gs pos="0">
                  <a:schemeClr val="accent2"/>
                </a:gs>
                <a:gs pos="40000">
                  <a:schemeClr val="accent1"/>
                </a:gs>
                <a:gs pos="70000">
                  <a:srgbClr val="7BA29E"/>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9"/>
            <p:cNvSpPr/>
            <p:nvPr/>
          </p:nvSpPr>
          <p:spPr>
            <a:xfrm>
              <a:off x="1828386" y="1538701"/>
              <a:ext cx="102300" cy="1023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39"/>
          <p:cNvGrpSpPr/>
          <p:nvPr/>
        </p:nvGrpSpPr>
        <p:grpSpPr>
          <a:xfrm>
            <a:off x="3087764" y="1753741"/>
            <a:ext cx="1033200" cy="915900"/>
            <a:chOff x="1113724" y="1461053"/>
            <a:chExt cx="1033200" cy="915900"/>
          </a:xfrm>
        </p:grpSpPr>
        <p:sp>
          <p:nvSpPr>
            <p:cNvPr id="486" name="Google Shape;486;p39"/>
            <p:cNvSpPr/>
            <p:nvPr/>
          </p:nvSpPr>
          <p:spPr>
            <a:xfrm rot="-2132765">
              <a:off x="1155057" y="1695686"/>
              <a:ext cx="950534" cy="446635"/>
            </a:xfrm>
            <a:prstGeom prst="donut">
              <a:avLst>
                <a:gd name="adj" fmla="val 2048"/>
              </a:avLst>
            </a:prstGeom>
            <a:gradFill>
              <a:gsLst>
                <a:gs pos="0">
                  <a:schemeClr val="accent2"/>
                </a:gs>
                <a:gs pos="40000">
                  <a:schemeClr val="accent1"/>
                </a:gs>
                <a:gs pos="70000">
                  <a:srgbClr val="7BA29E"/>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9"/>
            <p:cNvSpPr/>
            <p:nvPr/>
          </p:nvSpPr>
          <p:spPr>
            <a:xfrm>
              <a:off x="1281561" y="2188151"/>
              <a:ext cx="102300" cy="1023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39"/>
          <p:cNvGrpSpPr/>
          <p:nvPr/>
        </p:nvGrpSpPr>
        <p:grpSpPr>
          <a:xfrm>
            <a:off x="5942782" y="1749605"/>
            <a:ext cx="1033200" cy="915900"/>
            <a:chOff x="1113724" y="1461053"/>
            <a:chExt cx="1033200" cy="915900"/>
          </a:xfrm>
        </p:grpSpPr>
        <p:sp>
          <p:nvSpPr>
            <p:cNvPr id="489" name="Google Shape;489;p39"/>
            <p:cNvSpPr/>
            <p:nvPr/>
          </p:nvSpPr>
          <p:spPr>
            <a:xfrm rot="-2132765">
              <a:off x="1155057" y="1695686"/>
              <a:ext cx="950534" cy="446635"/>
            </a:xfrm>
            <a:prstGeom prst="donut">
              <a:avLst>
                <a:gd name="adj" fmla="val 2048"/>
              </a:avLst>
            </a:prstGeom>
            <a:gradFill>
              <a:gsLst>
                <a:gs pos="0">
                  <a:schemeClr val="accent2"/>
                </a:gs>
                <a:gs pos="40000">
                  <a:schemeClr val="accent1"/>
                </a:gs>
                <a:gs pos="70000">
                  <a:srgbClr val="7BA29E"/>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p:nvPr/>
          </p:nvSpPr>
          <p:spPr>
            <a:xfrm>
              <a:off x="1828386" y="1538701"/>
              <a:ext cx="102300" cy="1023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9"/>
          <p:cNvSpPr txBox="1">
            <a:spLocks noGrp="1"/>
          </p:cNvSpPr>
          <p:nvPr>
            <p:ph type="title" idx="15"/>
          </p:nvPr>
        </p:nvSpPr>
        <p:spPr>
          <a:xfrm>
            <a:off x="733950" y="457200"/>
            <a:ext cx="76749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200" b="0" dirty="0"/>
              <a:t>	THỨ TỰ TRÌNH BÀY BÀI BÁO CÁO : gồm 3 phần</a:t>
            </a:r>
            <a:endParaRPr sz="2200" b="0" dirty="0"/>
          </a:p>
        </p:txBody>
      </p:sp>
      <p:sp>
        <p:nvSpPr>
          <p:cNvPr id="492" name="Google Shape;492;p39"/>
          <p:cNvSpPr txBox="1">
            <a:spLocks noGrp="1"/>
          </p:cNvSpPr>
          <p:nvPr>
            <p:ph type="subTitle" idx="1"/>
          </p:nvPr>
        </p:nvSpPr>
        <p:spPr>
          <a:xfrm>
            <a:off x="966755" y="2997935"/>
            <a:ext cx="2121081" cy="70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Montserrat ExtraBold" pitchFamily="2" charset="0"/>
              </a:rPr>
              <a:t>Giới thiệu tổng quan về mô hình </a:t>
            </a:r>
          </a:p>
        </p:txBody>
      </p:sp>
      <p:sp>
        <p:nvSpPr>
          <p:cNvPr id="494" name="Google Shape;494;p39"/>
          <p:cNvSpPr txBox="1">
            <a:spLocks noGrp="1"/>
          </p:cNvSpPr>
          <p:nvPr>
            <p:ph type="title"/>
          </p:nvPr>
        </p:nvSpPr>
        <p:spPr>
          <a:xfrm>
            <a:off x="1258391" y="1914308"/>
            <a:ext cx="1480682"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97" name="Google Shape;497;p39"/>
          <p:cNvSpPr txBox="1">
            <a:spLocks noGrp="1"/>
          </p:cNvSpPr>
          <p:nvPr>
            <p:ph type="title" idx="5"/>
          </p:nvPr>
        </p:nvSpPr>
        <p:spPr>
          <a:xfrm>
            <a:off x="6476142" y="1914308"/>
            <a:ext cx="1144500" cy="52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500" name="Google Shape;500;p39"/>
          <p:cNvSpPr txBox="1">
            <a:spLocks noGrp="1"/>
          </p:cNvSpPr>
          <p:nvPr>
            <p:ph type="title" idx="8"/>
          </p:nvPr>
        </p:nvSpPr>
        <p:spPr>
          <a:xfrm>
            <a:off x="4120892" y="1926660"/>
            <a:ext cx="1144500" cy="52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505" name="Google Shape;505;p39">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9">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2;p39">
            <a:extLst>
              <a:ext uri="{FF2B5EF4-FFF2-40B4-BE49-F238E27FC236}">
                <a16:creationId xmlns:a16="http://schemas.microsoft.com/office/drawing/2014/main" id="{E1CED140-A7EF-23F1-65EE-F84DC0C8CC4C}"/>
              </a:ext>
            </a:extLst>
          </p:cNvPr>
          <p:cNvSpPr txBox="1">
            <a:spLocks/>
          </p:cNvSpPr>
          <p:nvPr/>
        </p:nvSpPr>
        <p:spPr>
          <a:xfrm>
            <a:off x="3601091" y="2776888"/>
            <a:ext cx="2511552" cy="8808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100"/>
              <a:buFont typeface="Playfair Display"/>
              <a:buNone/>
              <a:defRPr sz="1600" b="0" i="0" u="none" strike="noStrike" cap="none">
                <a:solidFill>
                  <a:schemeClr val="dk1"/>
                </a:solidFill>
                <a:latin typeface="Krona One"/>
                <a:ea typeface="Krona One"/>
                <a:cs typeface="Krona One"/>
                <a:sym typeface="Krona One"/>
              </a:defRPr>
            </a:lvl1pPr>
            <a:lvl2pPr marL="914400" marR="0" lvl="1" indent="-317500" algn="ctr" rtl="0">
              <a:lnSpc>
                <a:spcPct val="100000"/>
              </a:lnSpc>
              <a:spcBef>
                <a:spcPts val="0"/>
              </a:spcBef>
              <a:spcAft>
                <a:spcPts val="0"/>
              </a:spcAft>
              <a:buClr>
                <a:schemeClr val="dk1"/>
              </a:buClr>
              <a:buSzPts val="2100"/>
              <a:buFont typeface="Playfair Display"/>
              <a:buNone/>
              <a:defRPr sz="2100" b="1" i="0" u="none" strike="noStrike" cap="none">
                <a:solidFill>
                  <a:schemeClr val="dk1"/>
                </a:solidFill>
                <a:latin typeface="Playfair Display"/>
                <a:ea typeface="Playfair Display"/>
                <a:cs typeface="Playfair Display"/>
                <a:sym typeface="Playfair Display"/>
              </a:defRPr>
            </a:lvl2pPr>
            <a:lvl3pPr marL="1371600" marR="0" lvl="2" indent="-317500" algn="ctr" rtl="0">
              <a:lnSpc>
                <a:spcPct val="100000"/>
              </a:lnSpc>
              <a:spcBef>
                <a:spcPts val="0"/>
              </a:spcBef>
              <a:spcAft>
                <a:spcPts val="0"/>
              </a:spcAft>
              <a:buClr>
                <a:schemeClr val="dk1"/>
              </a:buClr>
              <a:buSzPts val="2100"/>
              <a:buFont typeface="Playfair Display"/>
              <a:buNone/>
              <a:defRPr sz="2100" b="1" i="0" u="none" strike="noStrike" cap="none">
                <a:solidFill>
                  <a:schemeClr val="dk1"/>
                </a:solidFill>
                <a:latin typeface="Playfair Display"/>
                <a:ea typeface="Playfair Display"/>
                <a:cs typeface="Playfair Display"/>
                <a:sym typeface="Playfair Display"/>
              </a:defRPr>
            </a:lvl3pPr>
            <a:lvl4pPr marL="1828800" marR="0" lvl="3" indent="-317500" algn="ctr" rtl="0">
              <a:lnSpc>
                <a:spcPct val="100000"/>
              </a:lnSpc>
              <a:spcBef>
                <a:spcPts val="0"/>
              </a:spcBef>
              <a:spcAft>
                <a:spcPts val="0"/>
              </a:spcAft>
              <a:buClr>
                <a:schemeClr val="dk1"/>
              </a:buClr>
              <a:buSzPts val="2100"/>
              <a:buFont typeface="Playfair Display"/>
              <a:buNone/>
              <a:defRPr sz="2100" b="1" i="0" u="none" strike="noStrike" cap="none">
                <a:solidFill>
                  <a:schemeClr val="dk1"/>
                </a:solidFill>
                <a:latin typeface="Playfair Display"/>
                <a:ea typeface="Playfair Display"/>
                <a:cs typeface="Playfair Display"/>
                <a:sym typeface="Playfair Display"/>
              </a:defRPr>
            </a:lvl4pPr>
            <a:lvl5pPr marL="2286000" marR="0" lvl="4" indent="-317500" algn="ctr" rtl="0">
              <a:lnSpc>
                <a:spcPct val="100000"/>
              </a:lnSpc>
              <a:spcBef>
                <a:spcPts val="0"/>
              </a:spcBef>
              <a:spcAft>
                <a:spcPts val="0"/>
              </a:spcAft>
              <a:buClr>
                <a:schemeClr val="dk1"/>
              </a:buClr>
              <a:buSzPts val="2100"/>
              <a:buFont typeface="Playfair Display"/>
              <a:buNone/>
              <a:defRPr sz="2100" b="1" i="0" u="none" strike="noStrike" cap="none">
                <a:solidFill>
                  <a:schemeClr val="dk1"/>
                </a:solidFill>
                <a:latin typeface="Playfair Display"/>
                <a:ea typeface="Playfair Display"/>
                <a:cs typeface="Playfair Display"/>
                <a:sym typeface="Playfair Display"/>
              </a:defRPr>
            </a:lvl5pPr>
            <a:lvl6pPr marL="2743200" marR="0" lvl="5" indent="-317500" algn="ctr" rtl="0">
              <a:lnSpc>
                <a:spcPct val="100000"/>
              </a:lnSpc>
              <a:spcBef>
                <a:spcPts val="0"/>
              </a:spcBef>
              <a:spcAft>
                <a:spcPts val="0"/>
              </a:spcAft>
              <a:buClr>
                <a:schemeClr val="dk1"/>
              </a:buClr>
              <a:buSzPts val="2100"/>
              <a:buFont typeface="Playfair Display"/>
              <a:buNone/>
              <a:defRPr sz="2100" b="1" i="0" u="none" strike="noStrike" cap="none">
                <a:solidFill>
                  <a:schemeClr val="dk1"/>
                </a:solidFill>
                <a:latin typeface="Playfair Display"/>
                <a:ea typeface="Playfair Display"/>
                <a:cs typeface="Playfair Display"/>
                <a:sym typeface="Playfair Display"/>
              </a:defRPr>
            </a:lvl6pPr>
            <a:lvl7pPr marL="3200400" marR="0" lvl="6" indent="-317500" algn="ctr" rtl="0">
              <a:lnSpc>
                <a:spcPct val="100000"/>
              </a:lnSpc>
              <a:spcBef>
                <a:spcPts val="0"/>
              </a:spcBef>
              <a:spcAft>
                <a:spcPts val="0"/>
              </a:spcAft>
              <a:buClr>
                <a:schemeClr val="dk1"/>
              </a:buClr>
              <a:buSzPts val="2100"/>
              <a:buFont typeface="Playfair Display"/>
              <a:buNone/>
              <a:defRPr sz="2100" b="1" i="0" u="none" strike="noStrike" cap="none">
                <a:solidFill>
                  <a:schemeClr val="dk1"/>
                </a:solidFill>
                <a:latin typeface="Playfair Display"/>
                <a:ea typeface="Playfair Display"/>
                <a:cs typeface="Playfair Display"/>
                <a:sym typeface="Playfair Display"/>
              </a:defRPr>
            </a:lvl7pPr>
            <a:lvl8pPr marL="3657600" marR="0" lvl="7" indent="-317500" algn="ctr" rtl="0">
              <a:lnSpc>
                <a:spcPct val="100000"/>
              </a:lnSpc>
              <a:spcBef>
                <a:spcPts val="0"/>
              </a:spcBef>
              <a:spcAft>
                <a:spcPts val="0"/>
              </a:spcAft>
              <a:buClr>
                <a:schemeClr val="dk1"/>
              </a:buClr>
              <a:buSzPts val="2100"/>
              <a:buFont typeface="Playfair Display"/>
              <a:buNone/>
              <a:defRPr sz="2100" b="1" i="0" u="none" strike="noStrike" cap="none">
                <a:solidFill>
                  <a:schemeClr val="dk1"/>
                </a:solidFill>
                <a:latin typeface="Playfair Display"/>
                <a:ea typeface="Playfair Display"/>
                <a:cs typeface="Playfair Display"/>
                <a:sym typeface="Playfair Display"/>
              </a:defRPr>
            </a:lvl8pPr>
            <a:lvl9pPr marL="4114800" marR="0" lvl="8" indent="-317500" algn="ctr" rtl="0">
              <a:lnSpc>
                <a:spcPct val="100000"/>
              </a:lnSpc>
              <a:spcBef>
                <a:spcPts val="0"/>
              </a:spcBef>
              <a:spcAft>
                <a:spcPts val="0"/>
              </a:spcAft>
              <a:buClr>
                <a:schemeClr val="dk1"/>
              </a:buClr>
              <a:buSzPts val="2100"/>
              <a:buFont typeface="Playfair Display"/>
              <a:buNone/>
              <a:defRPr sz="2100" b="1" i="0" u="none" strike="noStrike" cap="none">
                <a:solidFill>
                  <a:schemeClr val="dk1"/>
                </a:solidFill>
                <a:latin typeface="Playfair Display"/>
                <a:ea typeface="Playfair Display"/>
                <a:cs typeface="Playfair Display"/>
                <a:sym typeface="Playfair Display"/>
              </a:defRPr>
            </a:lvl9pPr>
          </a:lstStyle>
          <a:p>
            <a:pPr marL="0" indent="0"/>
            <a:r>
              <a:rPr lang="vi-VN" dirty="0">
                <a:latin typeface="Montserrat ExtraBold" pitchFamily="2" charset="0"/>
              </a:rPr>
              <a:t>Cơ sở lý thuyết và các bước thực hiện </a:t>
            </a:r>
          </a:p>
        </p:txBody>
      </p:sp>
      <p:sp>
        <p:nvSpPr>
          <p:cNvPr id="21" name="Google Shape;492;p39">
            <a:extLst>
              <a:ext uri="{FF2B5EF4-FFF2-40B4-BE49-F238E27FC236}">
                <a16:creationId xmlns:a16="http://schemas.microsoft.com/office/drawing/2014/main" id="{9B00131A-A6FE-BC35-08C1-9731CD680B39}"/>
              </a:ext>
            </a:extLst>
          </p:cNvPr>
          <p:cNvSpPr txBox="1">
            <a:spLocks/>
          </p:cNvSpPr>
          <p:nvPr/>
        </p:nvSpPr>
        <p:spPr>
          <a:xfrm>
            <a:off x="6134410" y="2863464"/>
            <a:ext cx="1883544" cy="70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100"/>
              <a:buFont typeface="Playfair Display"/>
              <a:buNone/>
              <a:defRPr sz="1600" b="0" i="0" u="none" strike="noStrike" cap="none">
                <a:solidFill>
                  <a:schemeClr val="dk1"/>
                </a:solidFill>
                <a:latin typeface="Krona One"/>
                <a:ea typeface="Krona One"/>
                <a:cs typeface="Krona One"/>
                <a:sym typeface="Krona One"/>
              </a:defRPr>
            </a:lvl1pPr>
            <a:lvl2pPr marL="914400" marR="0" lvl="1" indent="-317500" algn="ctr" rtl="0">
              <a:lnSpc>
                <a:spcPct val="100000"/>
              </a:lnSpc>
              <a:spcBef>
                <a:spcPts val="0"/>
              </a:spcBef>
              <a:spcAft>
                <a:spcPts val="0"/>
              </a:spcAft>
              <a:buClr>
                <a:schemeClr val="dk1"/>
              </a:buClr>
              <a:buSzPts val="2100"/>
              <a:buFont typeface="Playfair Display"/>
              <a:buNone/>
              <a:defRPr sz="2100" b="1" i="0" u="none" strike="noStrike" cap="none">
                <a:solidFill>
                  <a:schemeClr val="dk1"/>
                </a:solidFill>
                <a:latin typeface="Playfair Display"/>
                <a:ea typeface="Playfair Display"/>
                <a:cs typeface="Playfair Display"/>
                <a:sym typeface="Playfair Display"/>
              </a:defRPr>
            </a:lvl2pPr>
            <a:lvl3pPr marL="1371600" marR="0" lvl="2" indent="-317500" algn="ctr" rtl="0">
              <a:lnSpc>
                <a:spcPct val="100000"/>
              </a:lnSpc>
              <a:spcBef>
                <a:spcPts val="0"/>
              </a:spcBef>
              <a:spcAft>
                <a:spcPts val="0"/>
              </a:spcAft>
              <a:buClr>
                <a:schemeClr val="dk1"/>
              </a:buClr>
              <a:buSzPts val="2100"/>
              <a:buFont typeface="Playfair Display"/>
              <a:buNone/>
              <a:defRPr sz="2100" b="1" i="0" u="none" strike="noStrike" cap="none">
                <a:solidFill>
                  <a:schemeClr val="dk1"/>
                </a:solidFill>
                <a:latin typeface="Playfair Display"/>
                <a:ea typeface="Playfair Display"/>
                <a:cs typeface="Playfair Display"/>
                <a:sym typeface="Playfair Display"/>
              </a:defRPr>
            </a:lvl3pPr>
            <a:lvl4pPr marL="1828800" marR="0" lvl="3" indent="-317500" algn="ctr" rtl="0">
              <a:lnSpc>
                <a:spcPct val="100000"/>
              </a:lnSpc>
              <a:spcBef>
                <a:spcPts val="0"/>
              </a:spcBef>
              <a:spcAft>
                <a:spcPts val="0"/>
              </a:spcAft>
              <a:buClr>
                <a:schemeClr val="dk1"/>
              </a:buClr>
              <a:buSzPts val="2100"/>
              <a:buFont typeface="Playfair Display"/>
              <a:buNone/>
              <a:defRPr sz="2100" b="1" i="0" u="none" strike="noStrike" cap="none">
                <a:solidFill>
                  <a:schemeClr val="dk1"/>
                </a:solidFill>
                <a:latin typeface="Playfair Display"/>
                <a:ea typeface="Playfair Display"/>
                <a:cs typeface="Playfair Display"/>
                <a:sym typeface="Playfair Display"/>
              </a:defRPr>
            </a:lvl4pPr>
            <a:lvl5pPr marL="2286000" marR="0" lvl="4" indent="-317500" algn="ctr" rtl="0">
              <a:lnSpc>
                <a:spcPct val="100000"/>
              </a:lnSpc>
              <a:spcBef>
                <a:spcPts val="0"/>
              </a:spcBef>
              <a:spcAft>
                <a:spcPts val="0"/>
              </a:spcAft>
              <a:buClr>
                <a:schemeClr val="dk1"/>
              </a:buClr>
              <a:buSzPts val="2100"/>
              <a:buFont typeface="Playfair Display"/>
              <a:buNone/>
              <a:defRPr sz="2100" b="1" i="0" u="none" strike="noStrike" cap="none">
                <a:solidFill>
                  <a:schemeClr val="dk1"/>
                </a:solidFill>
                <a:latin typeface="Playfair Display"/>
                <a:ea typeface="Playfair Display"/>
                <a:cs typeface="Playfair Display"/>
                <a:sym typeface="Playfair Display"/>
              </a:defRPr>
            </a:lvl5pPr>
            <a:lvl6pPr marL="2743200" marR="0" lvl="5" indent="-317500" algn="ctr" rtl="0">
              <a:lnSpc>
                <a:spcPct val="100000"/>
              </a:lnSpc>
              <a:spcBef>
                <a:spcPts val="0"/>
              </a:spcBef>
              <a:spcAft>
                <a:spcPts val="0"/>
              </a:spcAft>
              <a:buClr>
                <a:schemeClr val="dk1"/>
              </a:buClr>
              <a:buSzPts val="2100"/>
              <a:buFont typeface="Playfair Display"/>
              <a:buNone/>
              <a:defRPr sz="2100" b="1" i="0" u="none" strike="noStrike" cap="none">
                <a:solidFill>
                  <a:schemeClr val="dk1"/>
                </a:solidFill>
                <a:latin typeface="Playfair Display"/>
                <a:ea typeface="Playfair Display"/>
                <a:cs typeface="Playfair Display"/>
                <a:sym typeface="Playfair Display"/>
              </a:defRPr>
            </a:lvl6pPr>
            <a:lvl7pPr marL="3200400" marR="0" lvl="6" indent="-317500" algn="ctr" rtl="0">
              <a:lnSpc>
                <a:spcPct val="100000"/>
              </a:lnSpc>
              <a:spcBef>
                <a:spcPts val="0"/>
              </a:spcBef>
              <a:spcAft>
                <a:spcPts val="0"/>
              </a:spcAft>
              <a:buClr>
                <a:schemeClr val="dk1"/>
              </a:buClr>
              <a:buSzPts val="2100"/>
              <a:buFont typeface="Playfair Display"/>
              <a:buNone/>
              <a:defRPr sz="2100" b="1" i="0" u="none" strike="noStrike" cap="none">
                <a:solidFill>
                  <a:schemeClr val="dk1"/>
                </a:solidFill>
                <a:latin typeface="Playfair Display"/>
                <a:ea typeface="Playfair Display"/>
                <a:cs typeface="Playfair Display"/>
                <a:sym typeface="Playfair Display"/>
              </a:defRPr>
            </a:lvl7pPr>
            <a:lvl8pPr marL="3657600" marR="0" lvl="7" indent="-317500" algn="ctr" rtl="0">
              <a:lnSpc>
                <a:spcPct val="100000"/>
              </a:lnSpc>
              <a:spcBef>
                <a:spcPts val="0"/>
              </a:spcBef>
              <a:spcAft>
                <a:spcPts val="0"/>
              </a:spcAft>
              <a:buClr>
                <a:schemeClr val="dk1"/>
              </a:buClr>
              <a:buSzPts val="2100"/>
              <a:buFont typeface="Playfair Display"/>
              <a:buNone/>
              <a:defRPr sz="2100" b="1" i="0" u="none" strike="noStrike" cap="none">
                <a:solidFill>
                  <a:schemeClr val="dk1"/>
                </a:solidFill>
                <a:latin typeface="Playfair Display"/>
                <a:ea typeface="Playfair Display"/>
                <a:cs typeface="Playfair Display"/>
                <a:sym typeface="Playfair Display"/>
              </a:defRPr>
            </a:lvl8pPr>
            <a:lvl9pPr marL="4114800" marR="0" lvl="8" indent="-317500" algn="ctr" rtl="0">
              <a:lnSpc>
                <a:spcPct val="100000"/>
              </a:lnSpc>
              <a:spcBef>
                <a:spcPts val="0"/>
              </a:spcBef>
              <a:spcAft>
                <a:spcPts val="0"/>
              </a:spcAft>
              <a:buClr>
                <a:schemeClr val="dk1"/>
              </a:buClr>
              <a:buSzPts val="2100"/>
              <a:buFont typeface="Playfair Display"/>
              <a:buNone/>
              <a:defRPr sz="2100" b="1" i="0" u="none" strike="noStrike" cap="none">
                <a:solidFill>
                  <a:schemeClr val="dk1"/>
                </a:solidFill>
                <a:latin typeface="Playfair Display"/>
                <a:ea typeface="Playfair Display"/>
                <a:cs typeface="Playfair Display"/>
                <a:sym typeface="Playfair Display"/>
              </a:defRPr>
            </a:lvl9pPr>
          </a:lstStyle>
          <a:p>
            <a:pPr marL="0" indent="0"/>
            <a:r>
              <a:rPr lang="vi-VN" dirty="0">
                <a:latin typeface="Montserrat ExtraBold" pitchFamily="2" charset="0"/>
              </a:rPr>
              <a:t>Kết quả Demo</a:t>
            </a:r>
          </a:p>
        </p:txBody>
      </p:sp>
      <p:grpSp>
        <p:nvGrpSpPr>
          <p:cNvPr id="23" name="Google Shape;488;p39">
            <a:extLst>
              <a:ext uri="{FF2B5EF4-FFF2-40B4-BE49-F238E27FC236}">
                <a16:creationId xmlns:a16="http://schemas.microsoft.com/office/drawing/2014/main" id="{38CAC4D3-570B-80C7-4B1A-D30F43ACD42D}"/>
              </a:ext>
            </a:extLst>
          </p:cNvPr>
          <p:cNvGrpSpPr/>
          <p:nvPr/>
        </p:nvGrpSpPr>
        <p:grpSpPr>
          <a:xfrm>
            <a:off x="5026715" y="3139666"/>
            <a:ext cx="1033200" cy="915900"/>
            <a:chOff x="1113724" y="1461053"/>
            <a:chExt cx="1033200" cy="915900"/>
          </a:xfrm>
        </p:grpSpPr>
        <p:sp>
          <p:nvSpPr>
            <p:cNvPr id="24" name="Google Shape;489;p39">
              <a:extLst>
                <a:ext uri="{FF2B5EF4-FFF2-40B4-BE49-F238E27FC236}">
                  <a16:creationId xmlns:a16="http://schemas.microsoft.com/office/drawing/2014/main" id="{BF419703-E9D9-1290-1991-273D0417D689}"/>
                </a:ext>
              </a:extLst>
            </p:cNvPr>
            <p:cNvSpPr/>
            <p:nvPr/>
          </p:nvSpPr>
          <p:spPr>
            <a:xfrm rot="-2132765">
              <a:off x="1155057" y="1695686"/>
              <a:ext cx="950534" cy="446635"/>
            </a:xfrm>
            <a:prstGeom prst="donut">
              <a:avLst>
                <a:gd name="adj" fmla="val 2048"/>
              </a:avLst>
            </a:prstGeom>
            <a:gradFill>
              <a:gsLst>
                <a:gs pos="0">
                  <a:schemeClr val="accent2"/>
                </a:gs>
                <a:gs pos="40000">
                  <a:schemeClr val="accent1"/>
                </a:gs>
                <a:gs pos="70000">
                  <a:srgbClr val="7BA29E"/>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0;p39">
              <a:extLst>
                <a:ext uri="{FF2B5EF4-FFF2-40B4-BE49-F238E27FC236}">
                  <a16:creationId xmlns:a16="http://schemas.microsoft.com/office/drawing/2014/main" id="{669959F4-AFA6-C3AC-BFF6-A67142DBEDED}"/>
                </a:ext>
              </a:extLst>
            </p:cNvPr>
            <p:cNvSpPr/>
            <p:nvPr/>
          </p:nvSpPr>
          <p:spPr>
            <a:xfrm>
              <a:off x="1828386" y="1538701"/>
              <a:ext cx="102300" cy="1023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520;p40">
            <a:extLst>
              <a:ext uri="{FF2B5EF4-FFF2-40B4-BE49-F238E27FC236}">
                <a16:creationId xmlns:a16="http://schemas.microsoft.com/office/drawing/2014/main" id="{C68CB7F4-A48C-D120-BF6A-F272E991105A}"/>
              </a:ext>
            </a:extLst>
          </p:cNvPr>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1200" dirty="0">
                <a:solidFill>
                  <a:schemeClr val="dk1"/>
                </a:solidFill>
                <a:latin typeface="Krona One"/>
                <a:ea typeface="Krona One"/>
                <a:cs typeface="Krona One"/>
                <a:sym typeface="Krona One"/>
              </a:rPr>
              <a:t>2025</a:t>
            </a:r>
            <a:endParaRPr sz="1200" dirty="0">
              <a:solidFill>
                <a:schemeClr val="dk1"/>
              </a:solidFill>
              <a:latin typeface="Krona One"/>
              <a:ea typeface="Krona One"/>
              <a:cs typeface="Krona One"/>
              <a:sym typeface="Krona One"/>
            </a:endParaRPr>
          </a:p>
        </p:txBody>
      </p:sp>
      <p:pic>
        <p:nvPicPr>
          <p:cNvPr id="35" name="Google Shape;515;p40">
            <a:extLst>
              <a:ext uri="{FF2B5EF4-FFF2-40B4-BE49-F238E27FC236}">
                <a16:creationId xmlns:a16="http://schemas.microsoft.com/office/drawing/2014/main" id="{DBADB329-7250-E3C4-4A23-33FD97A17B7F}"/>
              </a:ext>
            </a:extLst>
          </p:cNvPr>
          <p:cNvPicPr preferRelativeResize="0"/>
          <p:nvPr/>
        </p:nvPicPr>
        <p:blipFill rotWithShape="1">
          <a:blip r:embed="rId4">
            <a:alphaModFix amt="61000"/>
          </a:blip>
          <a:srcRect t="19" b="19"/>
          <a:stretch/>
        </p:blipFill>
        <p:spPr>
          <a:xfrm>
            <a:off x="-2021963" y="2255809"/>
            <a:ext cx="2841374" cy="281169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250"/>
                                  </p:stCondLst>
                                  <p:childTnLst>
                                    <p:set>
                                      <p:cBhvr>
                                        <p:cTn id="6" dur="1" fill="hold">
                                          <p:stCondLst>
                                            <p:cond delay="0"/>
                                          </p:stCondLst>
                                        </p:cTn>
                                        <p:tgtEl>
                                          <p:spTgt spid="492">
                                            <p:txEl>
                                              <p:pRg st="0" end="0"/>
                                            </p:txEl>
                                          </p:spTgt>
                                        </p:tgtEl>
                                        <p:attrNameLst>
                                          <p:attrName>style.visibility</p:attrName>
                                        </p:attrNameLst>
                                      </p:cBhvr>
                                      <p:to>
                                        <p:strVal val="visible"/>
                                      </p:to>
                                    </p:set>
                                    <p:animEffect transition="in" filter="wipe(down)">
                                      <p:cBhvr>
                                        <p:cTn id="7" dur="214">
                                          <p:stCondLst>
                                            <p:cond delay="0"/>
                                          </p:stCondLst>
                                        </p:cTn>
                                        <p:tgtEl>
                                          <p:spTgt spid="492">
                                            <p:txEl>
                                              <p:pRg st="0" end="0"/>
                                            </p:txEl>
                                          </p:spTgt>
                                        </p:tgtEl>
                                      </p:cBhvr>
                                    </p:animEffect>
                                    <p:anim calcmode="lin" valueType="num">
                                      <p:cBhvr>
                                        <p:cTn id="8" dur="672" tmFilter="0,0; 0.14,0.36; 0.43,0.73; 0.71,0.91; 1.0,1.0">
                                          <p:stCondLst>
                                            <p:cond delay="0"/>
                                          </p:stCondLst>
                                        </p:cTn>
                                        <p:tgtEl>
                                          <p:spTgt spid="492">
                                            <p:txEl>
                                              <p:pRg st="0" end="0"/>
                                            </p:txEl>
                                          </p:spTgt>
                                        </p:tgtEl>
                                        <p:attrNameLst>
                                          <p:attrName>ppt_x</p:attrName>
                                        </p:attrNameLst>
                                      </p:cBhvr>
                                      <p:tavLst>
                                        <p:tav tm="0">
                                          <p:val>
                                            <p:strVal val="#ppt_x-0.25"/>
                                          </p:val>
                                        </p:tav>
                                        <p:tav tm="100000">
                                          <p:val>
                                            <p:strVal val="#ppt_x"/>
                                          </p:val>
                                        </p:tav>
                                      </p:tavLst>
                                    </p:anim>
                                    <p:anim calcmode="lin" valueType="num">
                                      <p:cBhvr>
                                        <p:cTn id="9" dur="245" tmFilter="0.0,0.0; 0.25,0.07; 0.50,0.2; 0.75,0.467; 1.0,1.0">
                                          <p:stCondLst>
                                            <p:cond delay="0"/>
                                          </p:stCondLst>
                                        </p:cTn>
                                        <p:tgtEl>
                                          <p:spTgt spid="492">
                                            <p:txEl>
                                              <p:pRg st="0" end="0"/>
                                            </p:txEl>
                                          </p:spTgt>
                                        </p:tgtEl>
                                        <p:attrNameLst>
                                          <p:attrName>ppt_y</p:attrName>
                                        </p:attrNameLst>
                                      </p:cBhvr>
                                      <p:tavLst>
                                        <p:tav tm="0" fmla="#ppt_y-sin(pi*$)/3">
                                          <p:val>
                                            <p:fltVal val="0.5"/>
                                          </p:val>
                                        </p:tav>
                                        <p:tav tm="100000">
                                          <p:val>
                                            <p:fltVal val="1"/>
                                          </p:val>
                                        </p:tav>
                                      </p:tavLst>
                                    </p:anim>
                                    <p:anim calcmode="lin" valueType="num">
                                      <p:cBhvr>
                                        <p:cTn id="10" dur="245" tmFilter="0, 0; 0.125,0.2665; 0.25,0.4; 0.375,0.465; 0.5,0.5;  0.625,0.535; 0.75,0.6; 0.875,0.7335; 1,1">
                                          <p:stCondLst>
                                            <p:cond delay="245"/>
                                          </p:stCondLst>
                                        </p:cTn>
                                        <p:tgtEl>
                                          <p:spTgt spid="492">
                                            <p:txEl>
                                              <p:pRg st="0" end="0"/>
                                            </p:txEl>
                                          </p:spTgt>
                                        </p:tgtEl>
                                        <p:attrNameLst>
                                          <p:attrName>ppt_y</p:attrName>
                                        </p:attrNameLst>
                                      </p:cBhvr>
                                      <p:tavLst>
                                        <p:tav tm="0" fmla="#ppt_y-sin(pi*$)/9">
                                          <p:val>
                                            <p:fltVal val="0"/>
                                          </p:val>
                                        </p:tav>
                                        <p:tav tm="100000">
                                          <p:val>
                                            <p:fltVal val="1"/>
                                          </p:val>
                                        </p:tav>
                                      </p:tavLst>
                                    </p:anim>
                                    <p:anim calcmode="lin" valueType="num">
                                      <p:cBhvr>
                                        <p:cTn id="11" dur="2" tmFilter="0, 0; 0.125,0.2665; 0.25,0.4; 0.375,0.465; 0.5,0.5;  0.625,0.535; 0.75,0.6; 0.875,0.7335; 1,1">
                                          <p:stCondLst>
                                            <p:cond delay="488"/>
                                          </p:stCondLst>
                                        </p:cTn>
                                        <p:tgtEl>
                                          <p:spTgt spid="492">
                                            <p:txEl>
                                              <p:pRg st="0" end="0"/>
                                            </p:txEl>
                                          </p:spTgt>
                                        </p:tgtEl>
                                        <p:attrNameLst>
                                          <p:attrName>ppt_y</p:attrName>
                                        </p:attrNameLst>
                                      </p:cBhvr>
                                      <p:tavLst>
                                        <p:tav tm="0" fmla="#ppt_y-sin(pi*$)/27">
                                          <p:val>
                                            <p:fltVal val="0"/>
                                          </p:val>
                                        </p:tav>
                                        <p:tav tm="100000">
                                          <p:val>
                                            <p:fltVal val="1"/>
                                          </p:val>
                                        </p:tav>
                                      </p:tavLst>
                                    </p:anim>
                                    <p:anim calcmode="lin" valueType="num">
                                      <p:cBhvr>
                                        <p:cTn id="12" dur="1" tmFilter="0, 0; 0.125,0.2665; 0.25,0.4; 0.375,0.465; 0.5,0.5;  0.625,0.535; 0.75,0.6; 0.875,0.7335; 1,1">
                                          <p:stCondLst>
                                            <p:cond delay="749"/>
                                          </p:stCondLst>
                                        </p:cTn>
                                        <p:tgtEl>
                                          <p:spTgt spid="492">
                                            <p:txEl>
                                              <p:pRg st="0" end="0"/>
                                            </p:txEl>
                                          </p:spTgt>
                                        </p:tgtEl>
                                        <p:attrNameLst>
                                          <p:attrName>ppt_y</p:attrName>
                                        </p:attrNameLst>
                                      </p:cBhvr>
                                      <p:tavLst>
                                        <p:tav tm="0" fmla="#ppt_y-sin(pi*$)/81">
                                          <p:val>
                                            <p:fltVal val="0"/>
                                          </p:val>
                                        </p:tav>
                                        <p:tav tm="100000">
                                          <p:val>
                                            <p:fltVal val="1"/>
                                          </p:val>
                                        </p:tav>
                                      </p:tavLst>
                                    </p:anim>
                                    <p:animScale>
                                      <p:cBhvr>
                                        <p:cTn id="13" dur="1">
                                          <p:stCondLst>
                                            <p:cond delay="240"/>
                                          </p:stCondLst>
                                        </p:cTn>
                                        <p:tgtEl>
                                          <p:spTgt spid="492">
                                            <p:txEl>
                                              <p:pRg st="0" end="0"/>
                                            </p:txEl>
                                          </p:spTgt>
                                        </p:tgtEl>
                                      </p:cBhvr>
                                      <p:to x="100000" y="60000"/>
                                    </p:animScale>
                                    <p:animScale>
                                      <p:cBhvr>
                                        <p:cTn id="14" dur="1" decel="50000">
                                          <p:stCondLst>
                                            <p:cond delay="249"/>
                                          </p:stCondLst>
                                        </p:cTn>
                                        <p:tgtEl>
                                          <p:spTgt spid="492">
                                            <p:txEl>
                                              <p:pRg st="0" end="0"/>
                                            </p:txEl>
                                          </p:spTgt>
                                        </p:tgtEl>
                                      </p:cBhvr>
                                      <p:to x="100000" y="100000"/>
                                    </p:animScale>
                                    <p:animScale>
                                      <p:cBhvr>
                                        <p:cTn id="15" dur="1">
                                          <p:stCondLst>
                                            <p:cond delay="484"/>
                                          </p:stCondLst>
                                        </p:cTn>
                                        <p:tgtEl>
                                          <p:spTgt spid="492">
                                            <p:txEl>
                                              <p:pRg st="0" end="0"/>
                                            </p:txEl>
                                          </p:spTgt>
                                        </p:tgtEl>
                                      </p:cBhvr>
                                      <p:to x="100000" y="80000"/>
                                    </p:animScale>
                                    <p:animScale>
                                      <p:cBhvr>
                                        <p:cTn id="16" dur="1" decel="50000">
                                          <p:stCondLst>
                                            <p:cond delay="493"/>
                                          </p:stCondLst>
                                        </p:cTn>
                                        <p:tgtEl>
                                          <p:spTgt spid="492">
                                            <p:txEl>
                                              <p:pRg st="0" end="0"/>
                                            </p:txEl>
                                          </p:spTgt>
                                        </p:tgtEl>
                                      </p:cBhvr>
                                      <p:to x="100000" y="100000"/>
                                    </p:animScale>
                                    <p:animScale>
                                      <p:cBhvr>
                                        <p:cTn id="17" dur="1">
                                          <p:stCondLst>
                                            <p:cond delay="749"/>
                                          </p:stCondLst>
                                        </p:cTn>
                                        <p:tgtEl>
                                          <p:spTgt spid="492">
                                            <p:txEl>
                                              <p:pRg st="0" end="0"/>
                                            </p:txEl>
                                          </p:spTgt>
                                        </p:tgtEl>
                                      </p:cBhvr>
                                      <p:to x="100000" y="90000"/>
                                    </p:animScale>
                                    <p:animScale>
                                      <p:cBhvr>
                                        <p:cTn id="18" dur="1" decel="50000">
                                          <p:stCondLst>
                                            <p:cond delay="749"/>
                                          </p:stCondLst>
                                        </p:cTn>
                                        <p:tgtEl>
                                          <p:spTgt spid="492">
                                            <p:txEl>
                                              <p:pRg st="0" end="0"/>
                                            </p:txEl>
                                          </p:spTgt>
                                        </p:tgtEl>
                                      </p:cBhvr>
                                      <p:to x="100000" y="100000"/>
                                    </p:animScale>
                                    <p:animScale>
                                      <p:cBhvr>
                                        <p:cTn id="19" dur="1">
                                          <p:stCondLst>
                                            <p:cond delay="749"/>
                                          </p:stCondLst>
                                        </p:cTn>
                                        <p:tgtEl>
                                          <p:spTgt spid="492">
                                            <p:txEl>
                                              <p:pRg st="0" end="0"/>
                                            </p:txEl>
                                          </p:spTgt>
                                        </p:tgtEl>
                                      </p:cBhvr>
                                      <p:to x="100000" y="95000"/>
                                    </p:animScale>
                                    <p:animScale>
                                      <p:cBhvr>
                                        <p:cTn id="20" dur="1" decel="50000">
                                          <p:stCondLst>
                                            <p:cond delay="749"/>
                                          </p:stCondLst>
                                        </p:cTn>
                                        <p:tgtEl>
                                          <p:spTgt spid="492">
                                            <p:txEl>
                                              <p:pRg st="0" end="0"/>
                                            </p:txEl>
                                          </p:spTgt>
                                        </p:tgtEl>
                                      </p:cBhvr>
                                      <p:to x="100000" y="100000"/>
                                    </p:animScale>
                                  </p:childTnLst>
                                </p:cTn>
                              </p:par>
                              <p:par>
                                <p:cTn id="21" presetID="26" presetClass="entr" presetSubtype="0" fill="hold" grpId="0" nodeType="withEffect">
                                  <p:stCondLst>
                                    <p:cond delay="200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285">
                                          <p:stCondLst>
                                            <p:cond delay="0"/>
                                          </p:stCondLst>
                                        </p:cTn>
                                        <p:tgtEl>
                                          <p:spTgt spid="20"/>
                                        </p:tgtEl>
                                      </p:cBhvr>
                                    </p:animEffect>
                                    <p:anim calcmode="lin" valueType="num">
                                      <p:cBhvr>
                                        <p:cTn id="24" dur="896"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5" dur="326"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6" dur="326" tmFilter="0, 0; 0.125,0.2665; 0.25,0.4; 0.375,0.465; 0.5,0.5;  0.625,0.535; 0.75,0.6; 0.875,0.7335; 1,1">
                                          <p:stCondLst>
                                            <p:cond delay="326"/>
                                          </p:stCondLst>
                                        </p:cTn>
                                        <p:tgtEl>
                                          <p:spTgt spid="20"/>
                                        </p:tgtEl>
                                        <p:attrNameLst>
                                          <p:attrName>ppt_y</p:attrName>
                                        </p:attrNameLst>
                                      </p:cBhvr>
                                      <p:tavLst>
                                        <p:tav tm="0" fmla="#ppt_y-sin(pi*$)/9">
                                          <p:val>
                                            <p:fltVal val="0"/>
                                          </p:val>
                                        </p:tav>
                                        <p:tav tm="100000">
                                          <p:val>
                                            <p:fltVal val="1"/>
                                          </p:val>
                                        </p:tav>
                                      </p:tavLst>
                                    </p:anim>
                                    <p:anim calcmode="lin" valueType="num">
                                      <p:cBhvr>
                                        <p:cTn id="27" dur="2" tmFilter="0, 0; 0.125,0.2665; 0.25,0.4; 0.375,0.465; 0.5,0.5;  0.625,0.535; 0.75,0.6; 0.875,0.7335; 1,1">
                                          <p:stCondLst>
                                            <p:cond delay="651"/>
                                          </p:stCondLst>
                                        </p:cTn>
                                        <p:tgtEl>
                                          <p:spTgt spid="20"/>
                                        </p:tgtEl>
                                        <p:attrNameLst>
                                          <p:attrName>ppt_y</p:attrName>
                                        </p:attrNameLst>
                                      </p:cBhvr>
                                      <p:tavLst>
                                        <p:tav tm="0" fmla="#ppt_y-sin(pi*$)/27">
                                          <p:val>
                                            <p:fltVal val="0"/>
                                          </p:val>
                                        </p:tav>
                                        <p:tav tm="100000">
                                          <p:val>
                                            <p:fltVal val="1"/>
                                          </p:val>
                                        </p:tav>
                                      </p:tavLst>
                                    </p:anim>
                                    <p:anim calcmode="lin" valueType="num">
                                      <p:cBhvr>
                                        <p:cTn id="28" dur="1" tmFilter="0, 0; 0.125,0.2665; 0.25,0.4; 0.375,0.465; 0.5,0.5;  0.625,0.535; 0.75,0.6; 0.875,0.7335; 1,1">
                                          <p:stCondLst>
                                            <p:cond delay="999"/>
                                          </p:stCondLst>
                                        </p:cTn>
                                        <p:tgtEl>
                                          <p:spTgt spid="20"/>
                                        </p:tgtEl>
                                        <p:attrNameLst>
                                          <p:attrName>ppt_y</p:attrName>
                                        </p:attrNameLst>
                                      </p:cBhvr>
                                      <p:tavLst>
                                        <p:tav tm="0" fmla="#ppt_y-sin(pi*$)/81">
                                          <p:val>
                                            <p:fltVal val="0"/>
                                          </p:val>
                                        </p:tav>
                                        <p:tav tm="100000">
                                          <p:val>
                                            <p:fltVal val="1"/>
                                          </p:val>
                                        </p:tav>
                                      </p:tavLst>
                                    </p:anim>
                                    <p:animScale>
                                      <p:cBhvr>
                                        <p:cTn id="29" dur="1">
                                          <p:stCondLst>
                                            <p:cond delay="320"/>
                                          </p:stCondLst>
                                        </p:cTn>
                                        <p:tgtEl>
                                          <p:spTgt spid="20"/>
                                        </p:tgtEl>
                                      </p:cBhvr>
                                      <p:to x="100000" y="60000"/>
                                    </p:animScale>
                                    <p:animScale>
                                      <p:cBhvr>
                                        <p:cTn id="30" dur="1" decel="50000">
                                          <p:stCondLst>
                                            <p:cond delay="332"/>
                                          </p:stCondLst>
                                        </p:cTn>
                                        <p:tgtEl>
                                          <p:spTgt spid="20"/>
                                        </p:tgtEl>
                                      </p:cBhvr>
                                      <p:to x="100000" y="100000"/>
                                    </p:animScale>
                                    <p:animScale>
                                      <p:cBhvr>
                                        <p:cTn id="31" dur="1">
                                          <p:stCondLst>
                                            <p:cond delay="645"/>
                                          </p:stCondLst>
                                        </p:cTn>
                                        <p:tgtEl>
                                          <p:spTgt spid="20"/>
                                        </p:tgtEl>
                                      </p:cBhvr>
                                      <p:to x="100000" y="80000"/>
                                    </p:animScale>
                                    <p:animScale>
                                      <p:cBhvr>
                                        <p:cTn id="32" dur="1" decel="50000">
                                          <p:stCondLst>
                                            <p:cond delay="658"/>
                                          </p:stCondLst>
                                        </p:cTn>
                                        <p:tgtEl>
                                          <p:spTgt spid="20"/>
                                        </p:tgtEl>
                                      </p:cBhvr>
                                      <p:to x="100000" y="100000"/>
                                    </p:animScale>
                                    <p:animScale>
                                      <p:cBhvr>
                                        <p:cTn id="33" dur="1">
                                          <p:stCondLst>
                                            <p:cond delay="999"/>
                                          </p:stCondLst>
                                        </p:cTn>
                                        <p:tgtEl>
                                          <p:spTgt spid="20"/>
                                        </p:tgtEl>
                                      </p:cBhvr>
                                      <p:to x="100000" y="90000"/>
                                    </p:animScale>
                                    <p:animScale>
                                      <p:cBhvr>
                                        <p:cTn id="34" dur="1" decel="50000">
                                          <p:stCondLst>
                                            <p:cond delay="999"/>
                                          </p:stCondLst>
                                        </p:cTn>
                                        <p:tgtEl>
                                          <p:spTgt spid="20"/>
                                        </p:tgtEl>
                                      </p:cBhvr>
                                      <p:to x="100000" y="100000"/>
                                    </p:animScale>
                                    <p:animScale>
                                      <p:cBhvr>
                                        <p:cTn id="35" dur="1">
                                          <p:stCondLst>
                                            <p:cond delay="999"/>
                                          </p:stCondLst>
                                        </p:cTn>
                                        <p:tgtEl>
                                          <p:spTgt spid="20"/>
                                        </p:tgtEl>
                                      </p:cBhvr>
                                      <p:to x="100000" y="95000"/>
                                    </p:animScale>
                                    <p:animScale>
                                      <p:cBhvr>
                                        <p:cTn id="36" dur="1" decel="50000">
                                          <p:stCondLst>
                                            <p:cond delay="999"/>
                                          </p:stCondLst>
                                        </p:cTn>
                                        <p:tgtEl>
                                          <p:spTgt spid="20"/>
                                        </p:tgtEl>
                                      </p:cBhvr>
                                      <p:to x="100000" y="100000"/>
                                    </p:animScale>
                                  </p:childTnLst>
                                </p:cTn>
                              </p:par>
                              <p:par>
                                <p:cTn id="37" presetID="26" presetClass="entr" presetSubtype="0" fill="hold" grpId="0" nodeType="withEffect">
                                  <p:stCondLst>
                                    <p:cond delay="375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428">
                                          <p:stCondLst>
                                            <p:cond delay="0"/>
                                          </p:stCondLst>
                                        </p:cTn>
                                        <p:tgtEl>
                                          <p:spTgt spid="21"/>
                                        </p:tgtEl>
                                      </p:cBhvr>
                                    </p:animEffect>
                                    <p:anim calcmode="lin" valueType="num">
                                      <p:cBhvr>
                                        <p:cTn id="40" dur="1344"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41" dur="490"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42" dur="490" tmFilter="0, 0; 0.125,0.2665; 0.25,0.4; 0.375,0.465; 0.5,0.5;  0.625,0.535; 0.75,0.6; 0.875,0.7335; 1,1">
                                          <p:stCondLst>
                                            <p:cond delay="490"/>
                                          </p:stCondLst>
                                        </p:cTn>
                                        <p:tgtEl>
                                          <p:spTgt spid="21"/>
                                        </p:tgtEl>
                                        <p:attrNameLst>
                                          <p:attrName>ppt_y</p:attrName>
                                        </p:attrNameLst>
                                      </p:cBhvr>
                                      <p:tavLst>
                                        <p:tav tm="0" fmla="#ppt_y-sin(pi*$)/9">
                                          <p:val>
                                            <p:fltVal val="0"/>
                                          </p:val>
                                        </p:tav>
                                        <p:tav tm="100000">
                                          <p:val>
                                            <p:fltVal val="1"/>
                                          </p:val>
                                        </p:tav>
                                      </p:tavLst>
                                    </p:anim>
                                    <p:anim calcmode="lin" valueType="num">
                                      <p:cBhvr>
                                        <p:cTn id="43" dur="2" tmFilter="0, 0; 0.125,0.2665; 0.25,0.4; 0.375,0.465; 0.5,0.5;  0.625,0.535; 0.75,0.6; 0.875,0.7335; 1,1">
                                          <p:stCondLst>
                                            <p:cond delay="976"/>
                                          </p:stCondLst>
                                        </p:cTn>
                                        <p:tgtEl>
                                          <p:spTgt spid="21"/>
                                        </p:tgtEl>
                                        <p:attrNameLst>
                                          <p:attrName>ppt_y</p:attrName>
                                        </p:attrNameLst>
                                      </p:cBhvr>
                                      <p:tavLst>
                                        <p:tav tm="0" fmla="#ppt_y-sin(pi*$)/27">
                                          <p:val>
                                            <p:fltVal val="0"/>
                                          </p:val>
                                        </p:tav>
                                        <p:tav tm="100000">
                                          <p:val>
                                            <p:fltVal val="1"/>
                                          </p:val>
                                        </p:tav>
                                      </p:tavLst>
                                    </p:anim>
                                    <p:anim calcmode="lin" valueType="num">
                                      <p:cBhvr>
                                        <p:cTn id="44" dur="1" tmFilter="0, 0; 0.125,0.2665; 0.25,0.4; 0.375,0.465; 0.5,0.5;  0.625,0.535; 0.75,0.6; 0.875,0.7335; 1,1">
                                          <p:stCondLst>
                                            <p:cond delay="1499"/>
                                          </p:stCondLst>
                                        </p:cTn>
                                        <p:tgtEl>
                                          <p:spTgt spid="21"/>
                                        </p:tgtEl>
                                        <p:attrNameLst>
                                          <p:attrName>ppt_y</p:attrName>
                                        </p:attrNameLst>
                                      </p:cBhvr>
                                      <p:tavLst>
                                        <p:tav tm="0" fmla="#ppt_y-sin(pi*$)/81">
                                          <p:val>
                                            <p:fltVal val="0"/>
                                          </p:val>
                                        </p:tav>
                                        <p:tav tm="100000">
                                          <p:val>
                                            <p:fltVal val="1"/>
                                          </p:val>
                                        </p:tav>
                                      </p:tavLst>
                                    </p:anim>
                                    <p:animScale>
                                      <p:cBhvr>
                                        <p:cTn id="45" dur="1">
                                          <p:stCondLst>
                                            <p:cond delay="479"/>
                                          </p:stCondLst>
                                        </p:cTn>
                                        <p:tgtEl>
                                          <p:spTgt spid="21"/>
                                        </p:tgtEl>
                                      </p:cBhvr>
                                      <p:to x="100000" y="60000"/>
                                    </p:animScale>
                                    <p:animScale>
                                      <p:cBhvr>
                                        <p:cTn id="46" dur="1" decel="50000">
                                          <p:stCondLst>
                                            <p:cond delay="499"/>
                                          </p:stCondLst>
                                        </p:cTn>
                                        <p:tgtEl>
                                          <p:spTgt spid="21"/>
                                        </p:tgtEl>
                                      </p:cBhvr>
                                      <p:to x="100000" y="100000"/>
                                    </p:animScale>
                                    <p:animScale>
                                      <p:cBhvr>
                                        <p:cTn id="47" dur="1">
                                          <p:stCondLst>
                                            <p:cond delay="968"/>
                                          </p:stCondLst>
                                        </p:cTn>
                                        <p:tgtEl>
                                          <p:spTgt spid="21"/>
                                        </p:tgtEl>
                                      </p:cBhvr>
                                      <p:to x="100000" y="80000"/>
                                    </p:animScale>
                                    <p:animScale>
                                      <p:cBhvr>
                                        <p:cTn id="48" dur="1" decel="50000">
                                          <p:stCondLst>
                                            <p:cond delay="987"/>
                                          </p:stCondLst>
                                        </p:cTn>
                                        <p:tgtEl>
                                          <p:spTgt spid="21"/>
                                        </p:tgtEl>
                                      </p:cBhvr>
                                      <p:to x="100000" y="100000"/>
                                    </p:animScale>
                                    <p:animScale>
                                      <p:cBhvr>
                                        <p:cTn id="49" dur="1">
                                          <p:stCondLst>
                                            <p:cond delay="1499"/>
                                          </p:stCondLst>
                                        </p:cTn>
                                        <p:tgtEl>
                                          <p:spTgt spid="21"/>
                                        </p:tgtEl>
                                      </p:cBhvr>
                                      <p:to x="100000" y="90000"/>
                                    </p:animScale>
                                    <p:animScale>
                                      <p:cBhvr>
                                        <p:cTn id="50" dur="1" decel="50000">
                                          <p:stCondLst>
                                            <p:cond delay="1499"/>
                                          </p:stCondLst>
                                        </p:cTn>
                                        <p:tgtEl>
                                          <p:spTgt spid="21"/>
                                        </p:tgtEl>
                                      </p:cBhvr>
                                      <p:to x="100000" y="100000"/>
                                    </p:animScale>
                                    <p:animScale>
                                      <p:cBhvr>
                                        <p:cTn id="51" dur="1">
                                          <p:stCondLst>
                                            <p:cond delay="1499"/>
                                          </p:stCondLst>
                                        </p:cTn>
                                        <p:tgtEl>
                                          <p:spTgt spid="21"/>
                                        </p:tgtEl>
                                      </p:cBhvr>
                                      <p:to x="100000" y="95000"/>
                                    </p:animScale>
                                    <p:animScale>
                                      <p:cBhvr>
                                        <p:cTn id="52" dur="1" decel="50000">
                                          <p:stCondLst>
                                            <p:cond delay="1499"/>
                                          </p:stCondLst>
                                        </p:cTn>
                                        <p:tgtEl>
                                          <p:spTgt spid="2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 grpId="0" build="p"/>
      <p:bldP spid="20"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997A1-0643-1C03-B0FD-77D9C6A8B074}"/>
              </a:ext>
            </a:extLst>
          </p:cNvPr>
          <p:cNvSpPr>
            <a:spLocks noGrp="1"/>
          </p:cNvSpPr>
          <p:nvPr>
            <p:ph type="title"/>
          </p:nvPr>
        </p:nvSpPr>
        <p:spPr>
          <a:xfrm>
            <a:off x="856500" y="291600"/>
            <a:ext cx="7431000" cy="571800"/>
          </a:xfrm>
        </p:spPr>
        <p:txBody>
          <a:bodyPr/>
          <a:lstStyle/>
          <a:p>
            <a:r>
              <a:rPr lang="vi-VN" dirty="0"/>
              <a:t>KẾT QUẢ THỰC HIỆN</a:t>
            </a:r>
            <a:endParaRPr lang="en-US" dirty="0"/>
          </a:p>
        </p:txBody>
      </p:sp>
      <p:pic>
        <p:nvPicPr>
          <p:cNvPr id="4" name="Picture 3">
            <a:extLst>
              <a:ext uri="{FF2B5EF4-FFF2-40B4-BE49-F238E27FC236}">
                <a16:creationId xmlns:a16="http://schemas.microsoft.com/office/drawing/2014/main" id="{D7ADE5C4-BEA4-D2EC-6A17-5E55982FD2FF}"/>
              </a:ext>
            </a:extLst>
          </p:cNvPr>
          <p:cNvPicPr>
            <a:picLocks noChangeAspect="1"/>
          </p:cNvPicPr>
          <p:nvPr/>
        </p:nvPicPr>
        <p:blipFill>
          <a:blip r:embed="rId2"/>
          <a:stretch>
            <a:fillRect/>
          </a:stretch>
        </p:blipFill>
        <p:spPr>
          <a:xfrm>
            <a:off x="0" y="1133856"/>
            <a:ext cx="4413504" cy="3656005"/>
          </a:xfrm>
          <a:prstGeom prst="rect">
            <a:avLst/>
          </a:prstGeom>
        </p:spPr>
      </p:pic>
      <p:pic>
        <p:nvPicPr>
          <p:cNvPr id="6" name="Picture 5">
            <a:extLst>
              <a:ext uri="{FF2B5EF4-FFF2-40B4-BE49-F238E27FC236}">
                <a16:creationId xmlns:a16="http://schemas.microsoft.com/office/drawing/2014/main" id="{ED6BE28C-884C-B507-2D55-F4ED9FDC5C51}"/>
              </a:ext>
            </a:extLst>
          </p:cNvPr>
          <p:cNvPicPr>
            <a:picLocks noChangeAspect="1"/>
          </p:cNvPicPr>
          <p:nvPr/>
        </p:nvPicPr>
        <p:blipFill>
          <a:blip r:embed="rId3"/>
          <a:stretch>
            <a:fillRect/>
          </a:stretch>
        </p:blipFill>
        <p:spPr>
          <a:xfrm>
            <a:off x="4572000" y="1133856"/>
            <a:ext cx="4572000" cy="3656005"/>
          </a:xfrm>
          <a:prstGeom prst="rect">
            <a:avLst/>
          </a:prstGeom>
        </p:spPr>
      </p:pic>
    </p:spTree>
    <p:extLst>
      <p:ext uri="{BB962C8B-B14F-4D97-AF65-F5344CB8AC3E}">
        <p14:creationId xmlns:p14="http://schemas.microsoft.com/office/powerpoint/2010/main" val="164500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750"/>
                            </p:stCondLst>
                            <p:childTnLst>
                              <p:par>
                                <p:cTn id="9" presetID="26" presetClass="entr" presetSubtype="0" fill="hold"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80">
                                          <p:stCondLst>
                                            <p:cond delay="0"/>
                                          </p:stCondLst>
                                        </p:cTn>
                                        <p:tgtEl>
                                          <p:spTgt spid="6"/>
                                        </p:tgtEl>
                                      </p:cBhvr>
                                    </p:animEffect>
                                    <p:anim calcmode="lin" valueType="num">
                                      <p:cBhvr>
                                        <p:cTn id="1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7" dur="26">
                                          <p:stCondLst>
                                            <p:cond delay="650"/>
                                          </p:stCondLst>
                                        </p:cTn>
                                        <p:tgtEl>
                                          <p:spTgt spid="6"/>
                                        </p:tgtEl>
                                      </p:cBhvr>
                                      <p:to x="100000" y="60000"/>
                                    </p:animScale>
                                    <p:animScale>
                                      <p:cBhvr>
                                        <p:cTn id="18" dur="166" decel="50000">
                                          <p:stCondLst>
                                            <p:cond delay="676"/>
                                          </p:stCondLst>
                                        </p:cTn>
                                        <p:tgtEl>
                                          <p:spTgt spid="6"/>
                                        </p:tgtEl>
                                      </p:cBhvr>
                                      <p:to x="100000" y="100000"/>
                                    </p:animScale>
                                    <p:animScale>
                                      <p:cBhvr>
                                        <p:cTn id="19" dur="26">
                                          <p:stCondLst>
                                            <p:cond delay="1312"/>
                                          </p:stCondLst>
                                        </p:cTn>
                                        <p:tgtEl>
                                          <p:spTgt spid="6"/>
                                        </p:tgtEl>
                                      </p:cBhvr>
                                      <p:to x="100000" y="80000"/>
                                    </p:animScale>
                                    <p:animScale>
                                      <p:cBhvr>
                                        <p:cTn id="20" dur="166" decel="50000">
                                          <p:stCondLst>
                                            <p:cond delay="1338"/>
                                          </p:stCondLst>
                                        </p:cTn>
                                        <p:tgtEl>
                                          <p:spTgt spid="6"/>
                                        </p:tgtEl>
                                      </p:cBhvr>
                                      <p:to x="100000" y="100000"/>
                                    </p:animScale>
                                    <p:animScale>
                                      <p:cBhvr>
                                        <p:cTn id="21" dur="26">
                                          <p:stCondLst>
                                            <p:cond delay="1642"/>
                                          </p:stCondLst>
                                        </p:cTn>
                                        <p:tgtEl>
                                          <p:spTgt spid="6"/>
                                        </p:tgtEl>
                                      </p:cBhvr>
                                      <p:to x="100000" y="90000"/>
                                    </p:animScale>
                                    <p:animScale>
                                      <p:cBhvr>
                                        <p:cTn id="22" dur="166" decel="50000">
                                          <p:stCondLst>
                                            <p:cond delay="1668"/>
                                          </p:stCondLst>
                                        </p:cTn>
                                        <p:tgtEl>
                                          <p:spTgt spid="6"/>
                                        </p:tgtEl>
                                      </p:cBhvr>
                                      <p:to x="100000" y="100000"/>
                                    </p:animScale>
                                    <p:animScale>
                                      <p:cBhvr>
                                        <p:cTn id="23" dur="26">
                                          <p:stCondLst>
                                            <p:cond delay="1808"/>
                                          </p:stCondLst>
                                        </p:cTn>
                                        <p:tgtEl>
                                          <p:spTgt spid="6"/>
                                        </p:tgtEl>
                                      </p:cBhvr>
                                      <p:to x="100000" y="95000"/>
                                    </p:animScale>
                                    <p:animScale>
                                      <p:cBhvr>
                                        <p:cTn id="24"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grpSp>
        <p:nvGrpSpPr>
          <p:cNvPr id="2" name="Group 2"/>
          <p:cNvGrpSpPr/>
          <p:nvPr/>
        </p:nvGrpSpPr>
        <p:grpSpPr>
          <a:xfrm>
            <a:off x="0" y="-2"/>
            <a:ext cx="3048000" cy="2571754"/>
            <a:chOff x="0" y="-1"/>
            <a:chExt cx="1481879" cy="1250337"/>
          </a:xfrm>
          <a:blipFill dpi="0" rotWithShape="1">
            <a:blip r:embed="rId3">
              <a:alphaModFix amt="47000"/>
            </a:blip>
            <a:srcRect/>
            <a:stretch>
              <a:fillRect/>
            </a:stretch>
          </a:blipFill>
          <a:effectLst>
            <a:outerShdw blurRad="50800" dist="38100" dir="8100000" algn="tr" rotWithShape="0">
              <a:prstClr val="black">
                <a:alpha val="40000"/>
              </a:prstClr>
            </a:outerShdw>
          </a:effectLst>
        </p:grpSpPr>
        <p:sp>
          <p:nvSpPr>
            <p:cNvPr id="3" name="Freeform 3"/>
            <p:cNvSpPr/>
            <p:nvPr/>
          </p:nvSpPr>
          <p:spPr>
            <a:xfrm>
              <a:off x="0" y="0"/>
              <a:ext cx="1481879" cy="1250336"/>
            </a:xfrm>
            <a:custGeom>
              <a:avLst/>
              <a:gdLst/>
              <a:ahLst/>
              <a:cxnLst/>
              <a:rect l="l" t="t" r="r" b="b"/>
              <a:pathLst>
                <a:path w="1481879" h="1250336">
                  <a:moveTo>
                    <a:pt x="0" y="0"/>
                  </a:moveTo>
                  <a:lnTo>
                    <a:pt x="1481879" y="0"/>
                  </a:lnTo>
                  <a:lnTo>
                    <a:pt x="1481879" y="1250336"/>
                  </a:lnTo>
                  <a:lnTo>
                    <a:pt x="0" y="1250336"/>
                  </a:lnTo>
                  <a:close/>
                </a:path>
              </a:pathLst>
            </a:custGeom>
            <a:grpFill/>
          </p:spPr>
          <p:txBody>
            <a:bodyPr/>
            <a:lstStyle/>
            <a:p>
              <a:endParaRPr lang="vi-VN" sz="700">
                <a:solidFill>
                  <a:schemeClr val="bg1"/>
                </a:solidFill>
              </a:endParaRPr>
            </a:p>
          </p:txBody>
        </p:sp>
        <p:sp>
          <p:nvSpPr>
            <p:cNvPr id="4" name="TextBox 4"/>
            <p:cNvSpPr txBox="1"/>
            <p:nvPr/>
          </p:nvSpPr>
          <p:spPr>
            <a:xfrm>
              <a:off x="0" y="-1"/>
              <a:ext cx="1481879" cy="1250336"/>
            </a:xfrm>
            <a:prstGeom prst="rect">
              <a:avLst/>
            </a:prstGeom>
            <a:grpFill/>
          </p:spPr>
          <p:txBody>
            <a:bodyPr lIns="27520" tIns="27520" rIns="27520" bIns="27520" rtlCol="0" anchor="ctr"/>
            <a:lstStyle/>
            <a:p>
              <a:pPr algn="ctr">
                <a:lnSpc>
                  <a:spcPts val="1200"/>
                </a:lnSpc>
              </a:pPr>
              <a:endParaRPr sz="700">
                <a:solidFill>
                  <a:schemeClr val="bg1"/>
                </a:solidFill>
              </a:endParaRPr>
            </a:p>
          </p:txBody>
        </p:sp>
      </p:grpSp>
      <p:grpSp>
        <p:nvGrpSpPr>
          <p:cNvPr id="5" name="Group 5"/>
          <p:cNvGrpSpPr/>
          <p:nvPr/>
        </p:nvGrpSpPr>
        <p:grpSpPr>
          <a:xfrm>
            <a:off x="3048000" y="2571748"/>
            <a:ext cx="3048000" cy="2571754"/>
            <a:chOff x="0" y="0"/>
            <a:chExt cx="1481879" cy="1250336"/>
          </a:xfrm>
          <a:blipFill dpi="0" rotWithShape="1">
            <a:blip r:embed="rId3">
              <a:alphaModFix amt="47000"/>
            </a:blip>
            <a:srcRect/>
            <a:stretch>
              <a:fillRect/>
            </a:stretch>
          </a:blipFill>
          <a:effectLst>
            <a:outerShdw blurRad="50800" dist="38100" dir="8100000" algn="tr" rotWithShape="0">
              <a:prstClr val="black">
                <a:alpha val="40000"/>
              </a:prstClr>
            </a:outerShdw>
          </a:effectLst>
        </p:grpSpPr>
        <p:sp>
          <p:nvSpPr>
            <p:cNvPr id="6" name="Freeform 6"/>
            <p:cNvSpPr/>
            <p:nvPr/>
          </p:nvSpPr>
          <p:spPr>
            <a:xfrm>
              <a:off x="0" y="0"/>
              <a:ext cx="1481879" cy="1250336"/>
            </a:xfrm>
            <a:custGeom>
              <a:avLst/>
              <a:gdLst/>
              <a:ahLst/>
              <a:cxnLst/>
              <a:rect l="l" t="t" r="r" b="b"/>
              <a:pathLst>
                <a:path w="1481879" h="1250336">
                  <a:moveTo>
                    <a:pt x="0" y="0"/>
                  </a:moveTo>
                  <a:lnTo>
                    <a:pt x="1481879" y="0"/>
                  </a:lnTo>
                  <a:lnTo>
                    <a:pt x="1481879" y="1250336"/>
                  </a:lnTo>
                  <a:lnTo>
                    <a:pt x="0" y="1250336"/>
                  </a:lnTo>
                  <a:close/>
                </a:path>
              </a:pathLst>
            </a:custGeom>
            <a:grpFill/>
          </p:spPr>
          <p:txBody>
            <a:bodyPr/>
            <a:lstStyle/>
            <a:p>
              <a:endParaRPr lang="vi-VN" sz="700">
                <a:solidFill>
                  <a:schemeClr val="bg1"/>
                </a:solidFill>
                <a:latin typeface="Montserrat" panose="00000500000000000000" pitchFamily="2" charset="0"/>
              </a:endParaRPr>
            </a:p>
          </p:txBody>
        </p:sp>
        <p:sp>
          <p:nvSpPr>
            <p:cNvPr id="7" name="TextBox 7"/>
            <p:cNvSpPr txBox="1"/>
            <p:nvPr/>
          </p:nvSpPr>
          <p:spPr>
            <a:xfrm>
              <a:off x="0" y="0"/>
              <a:ext cx="1481879" cy="1250335"/>
            </a:xfrm>
            <a:prstGeom prst="rect">
              <a:avLst/>
            </a:prstGeom>
            <a:grpFill/>
          </p:spPr>
          <p:txBody>
            <a:bodyPr lIns="27520" tIns="27520" rIns="27520" bIns="27520" rtlCol="0" anchor="ctr"/>
            <a:lstStyle/>
            <a:p>
              <a:pPr algn="ctr">
                <a:lnSpc>
                  <a:spcPts val="1200"/>
                </a:lnSpc>
              </a:pPr>
              <a:endParaRPr sz="700">
                <a:solidFill>
                  <a:schemeClr val="bg1"/>
                </a:solidFill>
                <a:latin typeface="Montserrat" panose="00000500000000000000" pitchFamily="2" charset="0"/>
              </a:endParaRPr>
            </a:p>
          </p:txBody>
        </p:sp>
      </p:grpSp>
      <p:grpSp>
        <p:nvGrpSpPr>
          <p:cNvPr id="8" name="Group 8"/>
          <p:cNvGrpSpPr/>
          <p:nvPr/>
        </p:nvGrpSpPr>
        <p:grpSpPr>
          <a:xfrm>
            <a:off x="6096000" y="-2"/>
            <a:ext cx="3048000" cy="2571754"/>
            <a:chOff x="0" y="-1"/>
            <a:chExt cx="1481879" cy="1250337"/>
          </a:xfrm>
          <a:blipFill dpi="0" rotWithShape="1">
            <a:blip r:embed="rId3">
              <a:alphaModFix amt="47000"/>
            </a:blip>
            <a:srcRect/>
            <a:stretch>
              <a:fillRect/>
            </a:stretch>
          </a:blipFill>
          <a:effectLst>
            <a:outerShdw blurRad="50800" dist="38100" dir="8100000" algn="tr" rotWithShape="0">
              <a:prstClr val="black">
                <a:alpha val="40000"/>
              </a:prstClr>
            </a:outerShdw>
          </a:effectLst>
        </p:grpSpPr>
        <p:sp>
          <p:nvSpPr>
            <p:cNvPr id="9" name="Freeform 9"/>
            <p:cNvSpPr/>
            <p:nvPr/>
          </p:nvSpPr>
          <p:spPr>
            <a:xfrm>
              <a:off x="0" y="0"/>
              <a:ext cx="1481879" cy="1250336"/>
            </a:xfrm>
            <a:custGeom>
              <a:avLst/>
              <a:gdLst/>
              <a:ahLst/>
              <a:cxnLst/>
              <a:rect l="l" t="t" r="r" b="b"/>
              <a:pathLst>
                <a:path w="1481879" h="1250336">
                  <a:moveTo>
                    <a:pt x="0" y="0"/>
                  </a:moveTo>
                  <a:lnTo>
                    <a:pt x="1481879" y="0"/>
                  </a:lnTo>
                  <a:lnTo>
                    <a:pt x="1481879" y="1250336"/>
                  </a:lnTo>
                  <a:lnTo>
                    <a:pt x="0" y="1250336"/>
                  </a:lnTo>
                  <a:close/>
                </a:path>
              </a:pathLst>
            </a:custGeom>
            <a:grpFill/>
          </p:spPr>
          <p:txBody>
            <a:bodyPr/>
            <a:lstStyle/>
            <a:p>
              <a:endParaRPr lang="vi-VN" sz="700">
                <a:solidFill>
                  <a:schemeClr val="bg1"/>
                </a:solidFill>
              </a:endParaRPr>
            </a:p>
          </p:txBody>
        </p:sp>
        <p:sp>
          <p:nvSpPr>
            <p:cNvPr id="10" name="TextBox 10"/>
            <p:cNvSpPr txBox="1"/>
            <p:nvPr/>
          </p:nvSpPr>
          <p:spPr>
            <a:xfrm>
              <a:off x="0" y="-1"/>
              <a:ext cx="1481879" cy="1250336"/>
            </a:xfrm>
            <a:prstGeom prst="rect">
              <a:avLst/>
            </a:prstGeom>
            <a:grpFill/>
          </p:spPr>
          <p:txBody>
            <a:bodyPr lIns="27520" tIns="27520" rIns="27520" bIns="27520" rtlCol="0" anchor="ctr"/>
            <a:lstStyle/>
            <a:p>
              <a:pPr algn="ctr">
                <a:lnSpc>
                  <a:spcPts val="1200"/>
                </a:lnSpc>
              </a:pPr>
              <a:endParaRPr sz="700">
                <a:solidFill>
                  <a:schemeClr val="bg1"/>
                </a:solidFill>
              </a:endParaRPr>
            </a:p>
          </p:txBody>
        </p:sp>
      </p:grpSp>
      <p:sp>
        <p:nvSpPr>
          <p:cNvPr id="12" name="Freeform 12"/>
          <p:cNvSpPr/>
          <p:nvPr/>
        </p:nvSpPr>
        <p:spPr>
          <a:xfrm>
            <a:off x="4205328" y="3321084"/>
            <a:ext cx="733344" cy="630676"/>
          </a:xfrm>
          <a:custGeom>
            <a:avLst/>
            <a:gdLst/>
            <a:ahLst/>
            <a:cxnLst/>
            <a:rect l="l" t="t" r="r" b="b"/>
            <a:pathLst>
              <a:path w="1466688" h="1261352">
                <a:moveTo>
                  <a:pt x="0" y="0"/>
                </a:moveTo>
                <a:lnTo>
                  <a:pt x="1466688" y="0"/>
                </a:lnTo>
                <a:lnTo>
                  <a:pt x="1466688" y="1261352"/>
                </a:lnTo>
                <a:lnTo>
                  <a:pt x="0" y="12613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sz="700">
              <a:solidFill>
                <a:schemeClr val="bg1"/>
              </a:solidFill>
            </a:endParaRPr>
          </a:p>
        </p:txBody>
      </p:sp>
      <p:sp>
        <p:nvSpPr>
          <p:cNvPr id="13" name="Freeform 13"/>
          <p:cNvSpPr/>
          <p:nvPr/>
        </p:nvSpPr>
        <p:spPr>
          <a:xfrm>
            <a:off x="1130557" y="726670"/>
            <a:ext cx="764537" cy="734912"/>
          </a:xfrm>
          <a:custGeom>
            <a:avLst/>
            <a:gdLst/>
            <a:ahLst/>
            <a:cxnLst/>
            <a:rect l="l" t="t" r="r" b="b"/>
            <a:pathLst>
              <a:path w="1529074" h="1469823">
                <a:moveTo>
                  <a:pt x="0" y="0"/>
                </a:moveTo>
                <a:lnTo>
                  <a:pt x="1529075" y="0"/>
                </a:lnTo>
                <a:lnTo>
                  <a:pt x="1529075" y="1469823"/>
                </a:lnTo>
                <a:lnTo>
                  <a:pt x="0" y="14698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sz="700">
              <a:solidFill>
                <a:schemeClr val="bg1"/>
              </a:solidFill>
            </a:endParaRPr>
          </a:p>
        </p:txBody>
      </p:sp>
      <p:sp>
        <p:nvSpPr>
          <p:cNvPr id="14" name="Freeform 14"/>
          <p:cNvSpPr/>
          <p:nvPr/>
        </p:nvSpPr>
        <p:spPr>
          <a:xfrm>
            <a:off x="7203336" y="841323"/>
            <a:ext cx="813737" cy="558427"/>
          </a:xfrm>
          <a:custGeom>
            <a:avLst/>
            <a:gdLst/>
            <a:ahLst/>
            <a:cxnLst/>
            <a:rect l="l" t="t" r="r" b="b"/>
            <a:pathLst>
              <a:path w="1627473" h="1116853">
                <a:moveTo>
                  <a:pt x="0" y="0"/>
                </a:moveTo>
                <a:lnTo>
                  <a:pt x="1627473" y="0"/>
                </a:lnTo>
                <a:lnTo>
                  <a:pt x="1627473" y="1116853"/>
                </a:lnTo>
                <a:lnTo>
                  <a:pt x="0" y="11168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sz="700">
              <a:solidFill>
                <a:schemeClr val="bg1"/>
              </a:solidFill>
            </a:endParaRPr>
          </a:p>
        </p:txBody>
      </p:sp>
      <p:sp>
        <p:nvSpPr>
          <p:cNvPr id="15" name="TextBox 15"/>
          <p:cNvSpPr txBox="1"/>
          <p:nvPr/>
        </p:nvSpPr>
        <p:spPr>
          <a:xfrm>
            <a:off x="443261" y="1769734"/>
            <a:ext cx="2183909" cy="179536"/>
          </a:xfrm>
          <a:prstGeom prst="rect">
            <a:avLst/>
          </a:prstGeom>
        </p:spPr>
        <p:txBody>
          <a:bodyPr lIns="0" tIns="0" rIns="0" bIns="0" rtlCol="0" anchor="t">
            <a:spAutoFit/>
          </a:bodyPr>
          <a:lstStyle/>
          <a:p>
            <a:pPr algn="ctr">
              <a:lnSpc>
                <a:spcPts val="1400"/>
              </a:lnSpc>
            </a:pPr>
            <a:r>
              <a:rPr lang="en-US">
                <a:solidFill>
                  <a:schemeClr val="tx1"/>
                </a:solidFill>
                <a:latin typeface="Montserrat" panose="00000500000000000000" pitchFamily="2" charset="0"/>
              </a:rPr>
              <a:t>KẾT QUẢ ĐẠT ĐƯỢC</a:t>
            </a:r>
          </a:p>
        </p:txBody>
      </p:sp>
      <p:sp>
        <p:nvSpPr>
          <p:cNvPr id="16" name="TextBox 16"/>
          <p:cNvSpPr txBox="1"/>
          <p:nvPr/>
        </p:nvSpPr>
        <p:spPr>
          <a:xfrm>
            <a:off x="6590839" y="1769734"/>
            <a:ext cx="2038730" cy="179536"/>
          </a:xfrm>
          <a:prstGeom prst="rect">
            <a:avLst/>
          </a:prstGeom>
        </p:spPr>
        <p:txBody>
          <a:bodyPr lIns="0" tIns="0" rIns="0" bIns="0" rtlCol="0" anchor="t">
            <a:spAutoFit/>
          </a:bodyPr>
          <a:lstStyle/>
          <a:p>
            <a:pPr algn="ctr">
              <a:lnSpc>
                <a:spcPts val="1400"/>
              </a:lnSpc>
            </a:pPr>
            <a:r>
              <a:rPr lang="en-US">
                <a:solidFill>
                  <a:schemeClr val="tx1"/>
                </a:solidFill>
                <a:latin typeface="Montserrat" panose="00000500000000000000" pitchFamily="2" charset="0"/>
              </a:rPr>
              <a:t>HƯỚNG PHÁT TRIỂN</a:t>
            </a:r>
          </a:p>
        </p:txBody>
      </p:sp>
      <p:sp>
        <p:nvSpPr>
          <p:cNvPr id="17" name="TextBox 17"/>
          <p:cNvSpPr txBox="1"/>
          <p:nvPr/>
        </p:nvSpPr>
        <p:spPr>
          <a:xfrm>
            <a:off x="342900" y="2973471"/>
            <a:ext cx="2284270" cy="1615827"/>
          </a:xfrm>
          <a:prstGeom prst="rect">
            <a:avLst/>
          </a:prstGeom>
        </p:spPr>
        <p:txBody>
          <a:bodyPr wrap="square" lIns="0" tIns="0" rIns="0" bIns="0" rtlCol="0" anchor="t">
            <a:spAutoFit/>
          </a:bodyPr>
          <a:lstStyle/>
          <a:p>
            <a:pPr algn="just">
              <a:lnSpc>
                <a:spcPts val="1400"/>
              </a:lnSpc>
            </a:pPr>
            <a:r>
              <a:rPr lang="vi-VN" b="1" dirty="0">
                <a:solidFill>
                  <a:schemeClr val="tx1"/>
                </a:solidFill>
              </a:rPr>
              <a:t>Kết quả cho thấy </a:t>
            </a:r>
            <a:r>
              <a:rPr lang="en-US" dirty="0" err="1">
                <a:solidFill>
                  <a:schemeClr val="tx1"/>
                </a:solidFill>
              </a:rPr>
              <a:t>Mô</a:t>
            </a:r>
            <a:r>
              <a:rPr lang="en-US" dirty="0">
                <a:solidFill>
                  <a:schemeClr val="tx1"/>
                </a:solidFill>
              </a:rPr>
              <a:t> </a:t>
            </a:r>
            <a:r>
              <a:rPr lang="en-US" dirty="0" err="1">
                <a:solidFill>
                  <a:schemeClr val="tx1"/>
                </a:solidFill>
              </a:rPr>
              <a:t>hình</a:t>
            </a:r>
            <a:r>
              <a:rPr lang="en-US" dirty="0">
                <a:solidFill>
                  <a:schemeClr val="tx1"/>
                </a:solidFill>
              </a:rPr>
              <a:t> CNN </a:t>
            </a:r>
            <a:r>
              <a:rPr lang="en-US" dirty="0" err="1">
                <a:solidFill>
                  <a:schemeClr val="tx1"/>
                </a:solidFill>
              </a:rPr>
              <a:t>đạt</a:t>
            </a:r>
            <a:r>
              <a:rPr lang="en-US" dirty="0">
                <a:solidFill>
                  <a:schemeClr val="tx1"/>
                </a:solidFill>
              </a:rPr>
              <a:t> </a:t>
            </a:r>
            <a:r>
              <a:rPr lang="en-US" dirty="0" err="1">
                <a:solidFill>
                  <a:schemeClr val="tx1"/>
                </a:solidFill>
              </a:rPr>
              <a:t>độ</a:t>
            </a:r>
            <a:r>
              <a:rPr lang="en-US" dirty="0">
                <a:solidFill>
                  <a:schemeClr val="tx1"/>
                </a:solidFill>
              </a:rPr>
              <a:t> </a:t>
            </a:r>
            <a:r>
              <a:rPr lang="en-US" dirty="0" err="1">
                <a:solidFill>
                  <a:schemeClr val="tx1"/>
                </a:solidFill>
              </a:rPr>
              <a:t>chính</a:t>
            </a:r>
            <a:r>
              <a:rPr lang="en-US" dirty="0">
                <a:solidFill>
                  <a:schemeClr val="tx1"/>
                </a:solidFill>
              </a:rPr>
              <a:t> </a:t>
            </a:r>
            <a:r>
              <a:rPr lang="en-US" dirty="0" err="1">
                <a:solidFill>
                  <a:schemeClr val="tx1"/>
                </a:solidFill>
              </a:rPr>
              <a:t>xác</a:t>
            </a:r>
            <a:r>
              <a:rPr lang="en-US" dirty="0">
                <a:solidFill>
                  <a:schemeClr val="tx1"/>
                </a:solidFill>
              </a:rPr>
              <a:t> 95%, </a:t>
            </a:r>
            <a:r>
              <a:rPr lang="en-US" dirty="0" err="1">
                <a:solidFill>
                  <a:schemeClr val="tx1"/>
                </a:solidFill>
              </a:rPr>
              <a:t>cho</a:t>
            </a:r>
            <a:r>
              <a:rPr lang="en-US" dirty="0">
                <a:solidFill>
                  <a:schemeClr val="tx1"/>
                </a:solidFill>
              </a:rPr>
              <a:t> </a:t>
            </a:r>
            <a:r>
              <a:rPr lang="en-US" dirty="0" err="1">
                <a:solidFill>
                  <a:schemeClr val="tx1"/>
                </a:solidFill>
              </a:rPr>
              <a:t>thấy</a:t>
            </a:r>
            <a:r>
              <a:rPr lang="en-US" dirty="0">
                <a:solidFill>
                  <a:schemeClr val="tx1"/>
                </a:solidFill>
              </a:rPr>
              <a:t> </a:t>
            </a:r>
            <a:r>
              <a:rPr lang="en-US" dirty="0" err="1">
                <a:solidFill>
                  <a:schemeClr val="tx1"/>
                </a:solidFill>
              </a:rPr>
              <a:t>hiệu</a:t>
            </a:r>
            <a:r>
              <a:rPr lang="en-US" dirty="0">
                <a:solidFill>
                  <a:schemeClr val="tx1"/>
                </a:solidFill>
              </a:rPr>
              <a:t> </a:t>
            </a:r>
            <a:r>
              <a:rPr lang="en-US" dirty="0" err="1">
                <a:solidFill>
                  <a:schemeClr val="tx1"/>
                </a:solidFill>
              </a:rPr>
              <a:t>quả</a:t>
            </a:r>
            <a:r>
              <a:rPr lang="en-US" dirty="0">
                <a:solidFill>
                  <a:schemeClr val="tx1"/>
                </a:solidFill>
              </a:rPr>
              <a:t> </a:t>
            </a:r>
            <a:r>
              <a:rPr lang="en-US" dirty="0" err="1">
                <a:solidFill>
                  <a:schemeClr val="tx1"/>
                </a:solidFill>
              </a:rPr>
              <a:t>cao</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nhận</a:t>
            </a:r>
            <a:r>
              <a:rPr lang="en-US" dirty="0">
                <a:solidFill>
                  <a:schemeClr val="tx1"/>
                </a:solidFill>
              </a:rPr>
              <a:t> </a:t>
            </a:r>
            <a:r>
              <a:rPr lang="en-US" dirty="0" err="1">
                <a:solidFill>
                  <a:schemeClr val="tx1"/>
                </a:solidFill>
              </a:rPr>
              <a:t>diện</a:t>
            </a:r>
            <a:r>
              <a:rPr lang="en-US" dirty="0">
                <a:solidFill>
                  <a:schemeClr val="tx1"/>
                </a:solidFill>
              </a:rPr>
              <a:t> </a:t>
            </a:r>
            <a:r>
              <a:rPr lang="en-US" dirty="0" err="1">
                <a:solidFill>
                  <a:schemeClr val="tx1"/>
                </a:solidFill>
              </a:rPr>
              <a:t>biển</a:t>
            </a:r>
            <a:r>
              <a:rPr lang="en-US" dirty="0">
                <a:solidFill>
                  <a:schemeClr val="tx1"/>
                </a:solidFill>
              </a:rPr>
              <a:t> </a:t>
            </a:r>
            <a:r>
              <a:rPr lang="en-US" dirty="0" err="1">
                <a:solidFill>
                  <a:schemeClr val="tx1"/>
                </a:solidFill>
              </a:rPr>
              <a:t>báo</a:t>
            </a:r>
            <a:r>
              <a:rPr lang="en-US" dirty="0">
                <a:solidFill>
                  <a:schemeClr val="tx1"/>
                </a:solidFill>
              </a:rPr>
              <a:t> </a:t>
            </a:r>
            <a:r>
              <a:rPr lang="en-US" dirty="0" err="1">
                <a:solidFill>
                  <a:schemeClr val="tx1"/>
                </a:solidFill>
              </a:rPr>
              <a:t>giao</a:t>
            </a:r>
            <a:r>
              <a:rPr lang="en-US" dirty="0">
                <a:solidFill>
                  <a:schemeClr val="tx1"/>
                </a:solidFill>
              </a:rPr>
              <a:t> </a:t>
            </a:r>
            <a:r>
              <a:rPr lang="en-US" dirty="0" err="1">
                <a:solidFill>
                  <a:schemeClr val="tx1"/>
                </a:solidFill>
              </a:rPr>
              <a:t>thông</a:t>
            </a:r>
            <a:r>
              <a:rPr lang="en-US" dirty="0">
                <a:solidFill>
                  <a:schemeClr val="tx1"/>
                </a:solidFill>
              </a:rPr>
              <a:t> </a:t>
            </a:r>
            <a:r>
              <a:rPr lang="en-US" dirty="0" err="1">
                <a:solidFill>
                  <a:schemeClr val="tx1"/>
                </a:solidFill>
              </a:rPr>
              <a:t>với</a:t>
            </a:r>
            <a:r>
              <a:rPr lang="en-US" dirty="0">
                <a:solidFill>
                  <a:schemeClr val="tx1"/>
                </a:solidFill>
              </a:rPr>
              <a:t> </a:t>
            </a:r>
            <a:r>
              <a:rPr lang="en-US" dirty="0" err="1">
                <a:solidFill>
                  <a:schemeClr val="tx1"/>
                </a:solidFill>
              </a:rPr>
              <a:t>dữ</a:t>
            </a:r>
            <a:r>
              <a:rPr lang="en-US" dirty="0">
                <a:solidFill>
                  <a:schemeClr val="tx1"/>
                </a:solidFill>
              </a:rPr>
              <a:t> </a:t>
            </a:r>
            <a:r>
              <a:rPr lang="en-US" dirty="0" err="1">
                <a:solidFill>
                  <a:schemeClr val="tx1"/>
                </a:solidFill>
              </a:rPr>
              <a:t>liệu</a:t>
            </a:r>
            <a:r>
              <a:rPr lang="en-US" dirty="0">
                <a:solidFill>
                  <a:schemeClr val="tx1"/>
                </a:solidFill>
              </a:rPr>
              <a:t> </a:t>
            </a:r>
            <a:r>
              <a:rPr lang="en-US" dirty="0" err="1">
                <a:solidFill>
                  <a:schemeClr val="tx1"/>
                </a:solidFill>
              </a:rPr>
              <a:t>chuẩn</a:t>
            </a:r>
            <a:r>
              <a:rPr lang="en-US" dirty="0">
                <a:solidFill>
                  <a:schemeClr val="tx1"/>
                </a:solidFill>
              </a:rPr>
              <a:t> </a:t>
            </a:r>
            <a:r>
              <a:rPr lang="en-US" dirty="0" err="1">
                <a:solidFill>
                  <a:schemeClr val="tx1"/>
                </a:solidFill>
              </a:rPr>
              <a:t>hóa</a:t>
            </a:r>
            <a:r>
              <a:rPr lang="vi-VN" dirty="0">
                <a:solidFill>
                  <a:schemeClr val="tx1"/>
                </a:solidFill>
              </a:rPr>
              <a:t> ,</a:t>
            </a:r>
            <a:r>
              <a:rPr lang="en-US" dirty="0">
                <a:solidFill>
                  <a:schemeClr val="tx1"/>
                </a:solidFill>
              </a:rPr>
              <a:t> </a:t>
            </a:r>
            <a:r>
              <a:rPr lang="en-US" dirty="0" err="1">
                <a:solidFill>
                  <a:schemeClr val="tx1"/>
                </a:solidFill>
              </a:rPr>
              <a:t>Hệ</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có</a:t>
            </a:r>
            <a:r>
              <a:rPr lang="en-US" dirty="0">
                <a:solidFill>
                  <a:schemeClr val="tx1"/>
                </a:solidFill>
              </a:rPr>
              <a:t> </a:t>
            </a:r>
            <a:r>
              <a:rPr lang="en-US" dirty="0" err="1">
                <a:solidFill>
                  <a:schemeClr val="tx1"/>
                </a:solidFill>
              </a:rPr>
              <a:t>khả</a:t>
            </a:r>
            <a:r>
              <a:rPr lang="en-US" dirty="0">
                <a:solidFill>
                  <a:schemeClr val="tx1"/>
                </a:solidFill>
              </a:rPr>
              <a:t> </a:t>
            </a:r>
            <a:r>
              <a:rPr lang="en-US" dirty="0" err="1">
                <a:solidFill>
                  <a:schemeClr val="tx1"/>
                </a:solidFill>
              </a:rPr>
              <a:t>năng</a:t>
            </a:r>
            <a:r>
              <a:rPr lang="en-US" dirty="0">
                <a:solidFill>
                  <a:schemeClr val="tx1"/>
                </a:solidFill>
              </a:rPr>
              <a:t> </a:t>
            </a:r>
            <a:r>
              <a:rPr lang="en-US" dirty="0" err="1">
                <a:solidFill>
                  <a:schemeClr val="tx1"/>
                </a:solidFill>
              </a:rPr>
              <a:t>nhận</a:t>
            </a:r>
            <a:r>
              <a:rPr lang="en-US" dirty="0">
                <a:solidFill>
                  <a:schemeClr val="tx1"/>
                </a:solidFill>
              </a:rPr>
              <a:t> </a:t>
            </a:r>
            <a:r>
              <a:rPr lang="en-US" dirty="0" err="1">
                <a:solidFill>
                  <a:schemeClr val="tx1"/>
                </a:solidFill>
              </a:rPr>
              <a:t>diện</a:t>
            </a:r>
            <a:r>
              <a:rPr lang="en-US" dirty="0">
                <a:solidFill>
                  <a:schemeClr val="tx1"/>
                </a:solidFill>
              </a:rPr>
              <a:t> </a:t>
            </a:r>
            <a:r>
              <a:rPr lang="en-US" dirty="0" err="1">
                <a:solidFill>
                  <a:schemeClr val="tx1"/>
                </a:solidFill>
              </a:rPr>
              <a:t>tốt</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loại</a:t>
            </a:r>
            <a:r>
              <a:rPr lang="en-US" dirty="0">
                <a:solidFill>
                  <a:schemeClr val="tx1"/>
                </a:solidFill>
              </a:rPr>
              <a:t> </a:t>
            </a:r>
            <a:r>
              <a:rPr lang="en-US" dirty="0" err="1">
                <a:solidFill>
                  <a:schemeClr val="tx1"/>
                </a:solidFill>
              </a:rPr>
              <a:t>biển</a:t>
            </a:r>
            <a:r>
              <a:rPr lang="en-US" dirty="0">
                <a:solidFill>
                  <a:schemeClr val="tx1"/>
                </a:solidFill>
              </a:rPr>
              <a:t> </a:t>
            </a:r>
            <a:r>
              <a:rPr lang="en-US" dirty="0" err="1">
                <a:solidFill>
                  <a:schemeClr val="tx1"/>
                </a:solidFill>
              </a:rPr>
              <a:t>báo</a:t>
            </a:r>
            <a:r>
              <a:rPr lang="en-US" dirty="0">
                <a:solidFill>
                  <a:schemeClr val="tx1"/>
                </a:solidFill>
              </a:rPr>
              <a:t> </a:t>
            </a:r>
            <a:r>
              <a:rPr lang="en-US" dirty="0" err="1">
                <a:solidFill>
                  <a:schemeClr val="tx1"/>
                </a:solidFill>
              </a:rPr>
              <a:t>giao</a:t>
            </a:r>
            <a:r>
              <a:rPr lang="en-US" dirty="0">
                <a:solidFill>
                  <a:schemeClr val="tx1"/>
                </a:solidFill>
              </a:rPr>
              <a:t> </a:t>
            </a:r>
            <a:r>
              <a:rPr lang="en-US" dirty="0" err="1">
                <a:solidFill>
                  <a:schemeClr val="tx1"/>
                </a:solidFill>
              </a:rPr>
              <a:t>thông</a:t>
            </a:r>
            <a:r>
              <a:rPr lang="en-US" dirty="0">
                <a:solidFill>
                  <a:schemeClr val="tx1"/>
                </a:solidFill>
              </a:rPr>
              <a:t> </a:t>
            </a:r>
            <a:r>
              <a:rPr lang="en-US" dirty="0" err="1">
                <a:solidFill>
                  <a:schemeClr val="tx1"/>
                </a:solidFill>
              </a:rPr>
              <a:t>phổ</a:t>
            </a:r>
            <a:r>
              <a:rPr lang="en-US" dirty="0">
                <a:solidFill>
                  <a:schemeClr val="tx1"/>
                </a:solidFill>
              </a:rPr>
              <a:t> </a:t>
            </a:r>
            <a:r>
              <a:rPr lang="en-US" dirty="0" err="1">
                <a:solidFill>
                  <a:schemeClr val="tx1"/>
                </a:solidFill>
              </a:rPr>
              <a:t>biến</a:t>
            </a:r>
            <a:r>
              <a:rPr lang="vi-VN" dirty="0">
                <a:solidFill>
                  <a:schemeClr val="tx1"/>
                </a:solidFill>
              </a:rPr>
              <a:t> và trong trong điều kiện khó nhất.</a:t>
            </a:r>
            <a:endParaRPr lang="en-US" dirty="0">
              <a:solidFill>
                <a:schemeClr val="tx1"/>
              </a:solidFill>
              <a:latin typeface="Montserrat" panose="00000500000000000000" pitchFamily="2" charset="0"/>
            </a:endParaRPr>
          </a:p>
        </p:txBody>
      </p:sp>
      <p:sp>
        <p:nvSpPr>
          <p:cNvPr id="18" name="TextBox 18"/>
          <p:cNvSpPr txBox="1"/>
          <p:nvPr/>
        </p:nvSpPr>
        <p:spPr>
          <a:xfrm>
            <a:off x="6264219" y="3187760"/>
            <a:ext cx="2711561" cy="1077218"/>
          </a:xfrm>
          <a:prstGeom prst="rect">
            <a:avLst/>
          </a:prstGeom>
        </p:spPr>
        <p:txBody>
          <a:bodyPr wrap="square" lIns="0" tIns="0" rIns="0" bIns="0" rtlCol="0" anchor="t">
            <a:spAutoFit/>
          </a:bodyPr>
          <a:lstStyle/>
          <a:p>
            <a:pPr algn="just">
              <a:lnSpc>
                <a:spcPts val="1400"/>
              </a:lnSpc>
            </a:pPr>
            <a:r>
              <a:rPr lang="vi-VN" dirty="0">
                <a:solidFill>
                  <a:schemeClr val="tx1"/>
                </a:solidFill>
              </a:rPr>
              <a:t>cải thiện hệ thống nhận diện biển báo giao thông bằng cách tăng cường dữ liệu, áp dụng mô hình hiện đại, tối ưu hiệu suất, kết hợp cảm biến khác và triển khai thực tế trên các thiết bị thông minh.</a:t>
            </a:r>
            <a:endParaRPr lang="en-US" dirty="0">
              <a:solidFill>
                <a:schemeClr val="tx1"/>
              </a:solidFill>
              <a:latin typeface="Montserrat" panose="00000500000000000000" pitchFamily="2" charset="0"/>
            </a:endParaRPr>
          </a:p>
        </p:txBody>
      </p:sp>
      <p:sp>
        <p:nvSpPr>
          <p:cNvPr id="19" name="TextBox 19"/>
          <p:cNvSpPr txBox="1"/>
          <p:nvPr/>
        </p:nvSpPr>
        <p:spPr>
          <a:xfrm>
            <a:off x="3438566" y="4264978"/>
            <a:ext cx="2266869" cy="179536"/>
          </a:xfrm>
          <a:prstGeom prst="rect">
            <a:avLst/>
          </a:prstGeom>
        </p:spPr>
        <p:txBody>
          <a:bodyPr lIns="0" tIns="0" rIns="0" bIns="0" rtlCol="0" anchor="t">
            <a:spAutoFit/>
          </a:bodyPr>
          <a:lstStyle/>
          <a:p>
            <a:pPr algn="ctr">
              <a:lnSpc>
                <a:spcPts val="1400"/>
              </a:lnSpc>
            </a:pPr>
            <a:r>
              <a:rPr lang="en-US">
                <a:solidFill>
                  <a:schemeClr val="tx1"/>
                </a:solidFill>
                <a:latin typeface="Montserrat" panose="00000500000000000000" pitchFamily="2" charset="0"/>
              </a:rPr>
              <a:t>HẠN CHẾ</a:t>
            </a:r>
          </a:p>
        </p:txBody>
      </p:sp>
      <p:sp>
        <p:nvSpPr>
          <p:cNvPr id="20" name="TextBox 20"/>
          <p:cNvSpPr txBox="1"/>
          <p:nvPr/>
        </p:nvSpPr>
        <p:spPr>
          <a:xfrm>
            <a:off x="3314700" y="604832"/>
            <a:ext cx="2514600" cy="1297215"/>
          </a:xfrm>
          <a:prstGeom prst="rect">
            <a:avLst/>
          </a:prstGeom>
        </p:spPr>
        <p:txBody>
          <a:bodyPr wrap="square" lIns="0" tIns="0" rIns="0" bIns="0" rtlCol="0" anchor="t">
            <a:spAutoFit/>
          </a:bodyPr>
          <a:lstStyle/>
          <a:p>
            <a:pPr algn="just">
              <a:lnSpc>
                <a:spcPts val="1652"/>
              </a:lnSpc>
            </a:pPr>
            <a:r>
              <a:rPr lang="vi-VN" dirty="0">
                <a:solidFill>
                  <a:schemeClr val="tx1"/>
                </a:solidFill>
              </a:rPr>
              <a:t>Hạn chế của mô hình là dễ bị ảnh hưởng bởi điều kiện môi trường, khó nhận diện biển hiếm gặp, không hiểu ngữ cảnh, phụ thuộc vào dữ liệu lớn và tốn tài nguyên tính toán</a:t>
            </a:r>
            <a:endParaRPr lang="en-US" dirty="0">
              <a:solidFill>
                <a:schemeClr val="tx1"/>
              </a:solidFill>
              <a:latin typeface="Montserrat" panose="00000500000000000000" pitchFamily="2" charset="0"/>
            </a:endParaRPr>
          </a:p>
        </p:txBody>
      </p:sp>
      <p:grpSp>
        <p:nvGrpSpPr>
          <p:cNvPr id="23" name="Google Shape;514;p49">
            <a:extLst>
              <a:ext uri="{FF2B5EF4-FFF2-40B4-BE49-F238E27FC236}">
                <a16:creationId xmlns:a16="http://schemas.microsoft.com/office/drawing/2014/main" id="{11E2E1FF-4E5D-BD01-0040-CF59DAFC1ABF}"/>
              </a:ext>
            </a:extLst>
          </p:cNvPr>
          <p:cNvGrpSpPr/>
          <p:nvPr/>
        </p:nvGrpSpPr>
        <p:grpSpPr>
          <a:xfrm rot="15022565" flipH="1">
            <a:off x="-899297" y="2304856"/>
            <a:ext cx="411658" cy="442838"/>
            <a:chOff x="4766200" y="-420387"/>
            <a:chExt cx="4283692" cy="5352823"/>
          </a:xfrm>
        </p:grpSpPr>
        <p:pic>
          <p:nvPicPr>
            <p:cNvPr id="24" name="Google Shape;516;p49">
              <a:extLst>
                <a:ext uri="{FF2B5EF4-FFF2-40B4-BE49-F238E27FC236}">
                  <a16:creationId xmlns:a16="http://schemas.microsoft.com/office/drawing/2014/main" id="{CE04940E-20EB-0A55-79D1-82733D8F9186}"/>
                </a:ext>
              </a:extLst>
            </p:cNvPr>
            <p:cNvPicPr preferRelativeResize="0"/>
            <p:nvPr/>
          </p:nvPicPr>
          <p:blipFill>
            <a:blip r:embed="rId10">
              <a:alphaModFix/>
            </a:blip>
            <a:stretch>
              <a:fillRect/>
            </a:stretch>
          </p:blipFill>
          <p:spPr>
            <a:xfrm>
              <a:off x="5094000" y="756636"/>
              <a:ext cx="2300648" cy="4175800"/>
            </a:xfrm>
            <a:prstGeom prst="rect">
              <a:avLst/>
            </a:prstGeom>
            <a:noFill/>
            <a:ln>
              <a:noFill/>
            </a:ln>
          </p:spPr>
        </p:pic>
        <p:pic>
          <p:nvPicPr>
            <p:cNvPr id="25" name="Google Shape;517;p49">
              <a:extLst>
                <a:ext uri="{FF2B5EF4-FFF2-40B4-BE49-F238E27FC236}">
                  <a16:creationId xmlns:a16="http://schemas.microsoft.com/office/drawing/2014/main" id="{C34D3031-2858-B806-575B-80F189691186}"/>
                </a:ext>
              </a:extLst>
            </p:cNvPr>
            <p:cNvPicPr preferRelativeResize="0"/>
            <p:nvPr/>
          </p:nvPicPr>
          <p:blipFill>
            <a:blip r:embed="rId11">
              <a:alphaModFix/>
            </a:blip>
            <a:stretch>
              <a:fillRect/>
            </a:stretch>
          </p:blipFill>
          <p:spPr>
            <a:xfrm>
              <a:off x="4766200" y="-420387"/>
              <a:ext cx="4283692" cy="4438841"/>
            </a:xfrm>
            <a:prstGeom prst="rect">
              <a:avLst/>
            </a:prstGeom>
            <a:noFill/>
            <a:ln>
              <a:noFill/>
            </a:ln>
          </p:spPr>
        </p:pic>
        <p:pic>
          <p:nvPicPr>
            <p:cNvPr id="26" name="Google Shape;518;p49">
              <a:extLst>
                <a:ext uri="{FF2B5EF4-FFF2-40B4-BE49-F238E27FC236}">
                  <a16:creationId xmlns:a16="http://schemas.microsoft.com/office/drawing/2014/main" id="{B4F63626-EE99-8ADE-C7C8-CDDCCEAAEFD8}"/>
                </a:ext>
              </a:extLst>
            </p:cNvPr>
            <p:cNvPicPr preferRelativeResize="0"/>
            <p:nvPr/>
          </p:nvPicPr>
          <p:blipFill>
            <a:blip r:embed="rId12">
              <a:alphaModFix/>
            </a:blip>
            <a:stretch>
              <a:fillRect/>
            </a:stretch>
          </p:blipFill>
          <p:spPr>
            <a:xfrm>
              <a:off x="5947218" y="1430606"/>
              <a:ext cx="1651484" cy="1609538"/>
            </a:xfrm>
            <a:prstGeom prst="rect">
              <a:avLst/>
            </a:prstGeom>
            <a:noFill/>
            <a:ln>
              <a:noFill/>
            </a:ln>
            <a:effectLst>
              <a:outerShdw blurRad="414338" dist="400050" dir="2820000" algn="bl" rotWithShape="0">
                <a:srgbClr val="BAFFFF"/>
              </a:outerShdw>
            </a:effectLst>
          </p:spPr>
        </p:pic>
        <p:pic>
          <p:nvPicPr>
            <p:cNvPr id="27" name="Google Shape;519;p49">
              <a:extLst>
                <a:ext uri="{FF2B5EF4-FFF2-40B4-BE49-F238E27FC236}">
                  <a16:creationId xmlns:a16="http://schemas.microsoft.com/office/drawing/2014/main" id="{D1A4E075-347A-294F-0919-F6A98A5BFB25}"/>
                </a:ext>
              </a:extLst>
            </p:cNvPr>
            <p:cNvPicPr preferRelativeResize="0"/>
            <p:nvPr/>
          </p:nvPicPr>
          <p:blipFill>
            <a:blip r:embed="rId13">
              <a:alphaModFix/>
            </a:blip>
            <a:stretch>
              <a:fillRect/>
            </a:stretch>
          </p:blipFill>
          <p:spPr>
            <a:xfrm>
              <a:off x="6767650" y="462635"/>
              <a:ext cx="1909122" cy="4438841"/>
            </a:xfrm>
            <a:prstGeom prst="rect">
              <a:avLst/>
            </a:prstGeom>
            <a:noFill/>
            <a:ln>
              <a:noFill/>
            </a:ln>
          </p:spPr>
        </p:pic>
      </p:grpSp>
      <p:sp>
        <p:nvSpPr>
          <p:cNvPr id="28" name="Freeform 2">
            <a:extLst>
              <a:ext uri="{FF2B5EF4-FFF2-40B4-BE49-F238E27FC236}">
                <a16:creationId xmlns:a16="http://schemas.microsoft.com/office/drawing/2014/main" id="{FD7C23FF-FF68-94A2-F38E-05196D58C415}"/>
              </a:ext>
            </a:extLst>
          </p:cNvPr>
          <p:cNvSpPr/>
          <p:nvPr/>
        </p:nvSpPr>
        <p:spPr>
          <a:xfrm rot="6562691">
            <a:off x="-6934926" y="-7283053"/>
            <a:ext cx="9171834" cy="10491583"/>
          </a:xfrm>
          <a:custGeom>
            <a:avLst/>
            <a:gdLst/>
            <a:ahLst/>
            <a:cxnLst/>
            <a:rect l="l" t="t" r="r" b="b"/>
            <a:pathLst>
              <a:path w="12110389" h="12426705">
                <a:moveTo>
                  <a:pt x="0" y="0"/>
                </a:moveTo>
                <a:lnTo>
                  <a:pt x="12110389" y="0"/>
                </a:lnTo>
                <a:lnTo>
                  <a:pt x="12110389" y="12426706"/>
                </a:lnTo>
                <a:lnTo>
                  <a:pt x="0" y="1242670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vi-VN"/>
          </a:p>
        </p:txBody>
      </p:sp>
      <p:sp>
        <p:nvSpPr>
          <p:cNvPr id="29" name="Freeform 3">
            <a:extLst>
              <a:ext uri="{FF2B5EF4-FFF2-40B4-BE49-F238E27FC236}">
                <a16:creationId xmlns:a16="http://schemas.microsoft.com/office/drawing/2014/main" id="{CB6BC3E8-952A-35A6-8CB6-66A245B319BB}"/>
              </a:ext>
            </a:extLst>
          </p:cNvPr>
          <p:cNvSpPr/>
          <p:nvPr/>
        </p:nvSpPr>
        <p:spPr>
          <a:xfrm rot="8403131">
            <a:off x="7758016" y="2511258"/>
            <a:ext cx="8353278" cy="7688965"/>
          </a:xfrm>
          <a:custGeom>
            <a:avLst/>
            <a:gdLst/>
            <a:ahLst/>
            <a:cxnLst/>
            <a:rect l="l" t="t" r="r" b="b"/>
            <a:pathLst>
              <a:path w="9894000" h="10152425">
                <a:moveTo>
                  <a:pt x="0" y="0"/>
                </a:moveTo>
                <a:lnTo>
                  <a:pt x="9894000" y="0"/>
                </a:lnTo>
                <a:lnTo>
                  <a:pt x="9894000" y="10152425"/>
                </a:lnTo>
                <a:lnTo>
                  <a:pt x="0" y="1015242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vi-VN"/>
          </a:p>
        </p:txBody>
      </p:sp>
      <p:sp>
        <p:nvSpPr>
          <p:cNvPr id="30" name="Freeform 6">
            <a:extLst>
              <a:ext uri="{FF2B5EF4-FFF2-40B4-BE49-F238E27FC236}">
                <a16:creationId xmlns:a16="http://schemas.microsoft.com/office/drawing/2014/main" id="{9B3CAB78-F8B9-B25B-DE2B-A8AAAB761945}"/>
              </a:ext>
            </a:extLst>
          </p:cNvPr>
          <p:cNvSpPr/>
          <p:nvPr/>
        </p:nvSpPr>
        <p:spPr>
          <a:xfrm>
            <a:off x="115944" y="81581"/>
            <a:ext cx="977749" cy="442837"/>
          </a:xfrm>
          <a:custGeom>
            <a:avLst/>
            <a:gdLst/>
            <a:ahLst/>
            <a:cxnLst/>
            <a:rect l="l" t="t" r="r" b="b"/>
            <a:pathLst>
              <a:path w="2545959" h="1110675">
                <a:moveTo>
                  <a:pt x="0" y="0"/>
                </a:moveTo>
                <a:lnTo>
                  <a:pt x="2545959" y="0"/>
                </a:lnTo>
                <a:lnTo>
                  <a:pt x="2545959" y="1110674"/>
                </a:lnTo>
                <a:lnTo>
                  <a:pt x="0" y="1110674"/>
                </a:lnTo>
                <a:lnTo>
                  <a:pt x="0" y="0"/>
                </a:lnTo>
                <a:close/>
              </a:path>
            </a:pathLst>
          </a:custGeom>
          <a:blipFill>
            <a:blip r:embed="rId16">
              <a:duotone>
                <a:schemeClr val="accent3">
                  <a:shade val="45000"/>
                  <a:satMod val="135000"/>
                </a:schemeClr>
                <a:prstClr val="white"/>
              </a:duotone>
            </a:blip>
            <a:stretch>
              <a:fillRect/>
            </a:stretch>
          </a:blipFill>
        </p:spPr>
        <p:txBody>
          <a:bodyPr/>
          <a:lstStyle/>
          <a:p>
            <a:endParaRPr lang="vi-VN"/>
          </a:p>
        </p:txBody>
      </p:sp>
      <p:sp>
        <p:nvSpPr>
          <p:cNvPr id="33" name="Google Shape;520;p40">
            <a:extLst>
              <a:ext uri="{FF2B5EF4-FFF2-40B4-BE49-F238E27FC236}">
                <a16:creationId xmlns:a16="http://schemas.microsoft.com/office/drawing/2014/main" id="{0CB96E70-2528-7B5D-BC94-01C2B36EA982}"/>
              </a:ext>
            </a:extLst>
          </p:cNvPr>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1200" dirty="0">
                <a:solidFill>
                  <a:schemeClr val="dk1"/>
                </a:solidFill>
                <a:latin typeface="Krona One"/>
                <a:ea typeface="Krona One"/>
                <a:cs typeface="Krona One"/>
                <a:sym typeface="Krona One"/>
              </a:rPr>
              <a:t>2025</a:t>
            </a:r>
            <a:endParaRPr sz="1200" dirty="0">
              <a:solidFill>
                <a:schemeClr val="dk1"/>
              </a:solidFill>
              <a:latin typeface="Krona One"/>
              <a:ea typeface="Krona One"/>
              <a:cs typeface="Krona One"/>
              <a:sym typeface="Krona One"/>
            </a:endParaRPr>
          </a:p>
        </p:txBody>
      </p:sp>
      <p:grpSp>
        <p:nvGrpSpPr>
          <p:cNvPr id="11" name="Google Shape;512;p40">
            <a:extLst>
              <a:ext uri="{FF2B5EF4-FFF2-40B4-BE49-F238E27FC236}">
                <a16:creationId xmlns:a16="http://schemas.microsoft.com/office/drawing/2014/main" id="{32502BDD-76BD-A7A8-3854-BF7CA8BF4103}"/>
              </a:ext>
            </a:extLst>
          </p:cNvPr>
          <p:cNvGrpSpPr/>
          <p:nvPr/>
        </p:nvGrpSpPr>
        <p:grpSpPr>
          <a:xfrm rot="6650846" flipH="1">
            <a:off x="-2747695" y="-8549619"/>
            <a:ext cx="14769600" cy="22128480"/>
            <a:chOff x="1113724" y="1461053"/>
            <a:chExt cx="1033200" cy="915900"/>
          </a:xfrm>
        </p:grpSpPr>
        <p:sp>
          <p:nvSpPr>
            <p:cNvPr id="21" name="Google Shape;513;p40">
              <a:extLst>
                <a:ext uri="{FF2B5EF4-FFF2-40B4-BE49-F238E27FC236}">
                  <a16:creationId xmlns:a16="http://schemas.microsoft.com/office/drawing/2014/main" id="{188C33F4-5927-8B12-B38D-C2EAC05539F7}"/>
                </a:ext>
              </a:extLst>
            </p:cNvPr>
            <p:cNvSpPr/>
            <p:nvPr/>
          </p:nvSpPr>
          <p:spPr>
            <a:xfrm rot="-2132765">
              <a:off x="1155057" y="1695686"/>
              <a:ext cx="950534" cy="446635"/>
            </a:xfrm>
            <a:prstGeom prst="donut">
              <a:avLst>
                <a:gd name="adj" fmla="val 2048"/>
              </a:avLst>
            </a:prstGeom>
            <a:gradFill>
              <a:gsLst>
                <a:gs pos="0">
                  <a:schemeClr val="accent2"/>
                </a:gs>
                <a:gs pos="40000">
                  <a:schemeClr val="accent1"/>
                </a:gs>
                <a:gs pos="70000">
                  <a:srgbClr val="7BA29E"/>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4;p40">
              <a:extLst>
                <a:ext uri="{FF2B5EF4-FFF2-40B4-BE49-F238E27FC236}">
                  <a16:creationId xmlns:a16="http://schemas.microsoft.com/office/drawing/2014/main" id="{FA27B784-6E45-D6CD-2FD5-775A7CEB3EF4}"/>
                </a:ext>
              </a:extLst>
            </p:cNvPr>
            <p:cNvSpPr/>
            <p:nvPr/>
          </p:nvSpPr>
          <p:spPr>
            <a:xfrm>
              <a:off x="1281561" y="2188151"/>
              <a:ext cx="102300" cy="1023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750"/>
                                        <p:tgtEl>
                                          <p:spTgt spid="20">
                                            <p:txEl>
                                              <p:pRg st="0" end="0"/>
                                            </p:txEl>
                                          </p:spTgt>
                                        </p:tgtEl>
                                      </p:cBhvr>
                                    </p:animEffect>
                                    <p:anim calcmode="lin" valueType="num">
                                      <p:cBhvr>
                                        <p:cTn id="8" dur="75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22" presetClass="entr" presetSubtype="4" fill="hold" nodeType="afterEffect">
                                  <p:stCondLst>
                                    <p:cond delay="2750"/>
                                  </p:stCondLst>
                                  <p:childTnLst>
                                    <p:set>
                                      <p:cBhvr>
                                        <p:cTn id="12" dur="1" fill="hold">
                                          <p:stCondLst>
                                            <p:cond delay="0"/>
                                          </p:stCondLst>
                                        </p:cTn>
                                        <p:tgtEl>
                                          <p:spTgt spid="18">
                                            <p:txEl>
                                              <p:pRg st="0" end="0"/>
                                            </p:txEl>
                                          </p:spTgt>
                                        </p:tgtEl>
                                        <p:attrNameLst>
                                          <p:attrName>style.visibility</p:attrName>
                                        </p:attrNameLst>
                                      </p:cBhvr>
                                      <p:to>
                                        <p:strVal val="visible"/>
                                      </p:to>
                                    </p:set>
                                    <p:animEffect transition="in" filter="wipe(down)">
                                      <p:cBhvr>
                                        <p:cTn id="13" dur="500"/>
                                        <p:tgtEl>
                                          <p:spTgt spid="18">
                                            <p:txEl>
                                              <p:pRg st="0" end="0"/>
                                            </p:txEl>
                                          </p:spTgt>
                                        </p:tgtEl>
                                      </p:cBhvr>
                                    </p:animEffect>
                                  </p:childTnLst>
                                </p:cTn>
                              </p:par>
                            </p:childTnLst>
                          </p:cTn>
                        </p:par>
                        <p:par>
                          <p:cTn id="14" fill="hold">
                            <p:stCondLst>
                              <p:cond delay="4500"/>
                            </p:stCondLst>
                            <p:childTnLst>
                              <p:par>
                                <p:cTn id="15" presetID="2" presetClass="entr" presetSubtype="4" fill="hold" nodeType="afterEffect">
                                  <p:stCondLst>
                                    <p:cond delay="4000"/>
                                  </p:stCondLst>
                                  <p:childTnLst>
                                    <p:set>
                                      <p:cBhvr>
                                        <p:cTn id="16" dur="1" fill="hold">
                                          <p:stCondLst>
                                            <p:cond delay="0"/>
                                          </p:stCondLst>
                                        </p:cTn>
                                        <p:tgtEl>
                                          <p:spTgt spid="17">
                                            <p:txEl>
                                              <p:pRg st="0" end="0"/>
                                            </p:txEl>
                                          </p:spTgt>
                                        </p:tgtEl>
                                        <p:attrNameLst>
                                          <p:attrName>style.visibility</p:attrName>
                                        </p:attrNameLst>
                                      </p:cBhvr>
                                      <p:to>
                                        <p:strVal val="visible"/>
                                      </p:to>
                                    </p:set>
                                    <p:anim calcmode="lin" valueType="num">
                                      <p:cBhvr additive="base">
                                        <p:cTn id="17"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371;p68">
            <a:extLst>
              <a:ext uri="{FF2B5EF4-FFF2-40B4-BE49-F238E27FC236}">
                <a16:creationId xmlns:a16="http://schemas.microsoft.com/office/drawing/2014/main" id="{D806F654-1494-26D5-5524-B3A78EAC2C9B}"/>
              </a:ext>
            </a:extLst>
          </p:cNvPr>
          <p:cNvGrpSpPr/>
          <p:nvPr/>
        </p:nvGrpSpPr>
        <p:grpSpPr>
          <a:xfrm>
            <a:off x="2863302" y="1693816"/>
            <a:ext cx="3720830" cy="980291"/>
            <a:chOff x="2782022" y="712386"/>
            <a:chExt cx="3720830" cy="980291"/>
          </a:xfrm>
        </p:grpSpPr>
        <p:sp>
          <p:nvSpPr>
            <p:cNvPr id="5" name="Google Shape;1372;p68">
              <a:extLst>
                <a:ext uri="{FF2B5EF4-FFF2-40B4-BE49-F238E27FC236}">
                  <a16:creationId xmlns:a16="http://schemas.microsoft.com/office/drawing/2014/main" id="{7ABDE8B6-1A34-C75E-B736-5BF958BB3150}"/>
                </a:ext>
              </a:extLst>
            </p:cNvPr>
            <p:cNvSpPr/>
            <p:nvPr/>
          </p:nvSpPr>
          <p:spPr>
            <a:xfrm rot="10999408">
              <a:off x="2782022" y="731833"/>
              <a:ext cx="3720830" cy="960844"/>
            </a:xfrm>
            <a:prstGeom prst="donut">
              <a:avLst>
                <a:gd name="adj" fmla="val 2048"/>
              </a:avLst>
            </a:prstGeom>
            <a:gradFill>
              <a:gsLst>
                <a:gs pos="0">
                  <a:schemeClr val="accent2"/>
                </a:gs>
                <a:gs pos="40000">
                  <a:schemeClr val="accent1"/>
                </a:gs>
                <a:gs pos="70000">
                  <a:srgbClr val="7BA29E"/>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73;p68">
              <a:extLst>
                <a:ext uri="{FF2B5EF4-FFF2-40B4-BE49-F238E27FC236}">
                  <a16:creationId xmlns:a16="http://schemas.microsoft.com/office/drawing/2014/main" id="{6B3986B1-385D-580B-741B-FDF6D23425E3}"/>
                </a:ext>
              </a:extLst>
            </p:cNvPr>
            <p:cNvSpPr/>
            <p:nvPr/>
          </p:nvSpPr>
          <p:spPr>
            <a:xfrm rot="-10797033">
              <a:off x="3314822" y="712386"/>
              <a:ext cx="153627" cy="153627"/>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374;p68">
            <a:extLst>
              <a:ext uri="{FF2B5EF4-FFF2-40B4-BE49-F238E27FC236}">
                <a16:creationId xmlns:a16="http://schemas.microsoft.com/office/drawing/2014/main" id="{622441D1-4177-C1AA-F591-5BA9FF1B65B6}"/>
              </a:ext>
            </a:extLst>
          </p:cNvPr>
          <p:cNvSpPr txBox="1">
            <a:spLocks noGrp="1"/>
          </p:cNvSpPr>
          <p:nvPr>
            <p:ph type="title"/>
          </p:nvPr>
        </p:nvSpPr>
        <p:spPr>
          <a:xfrm>
            <a:off x="2169280" y="1659930"/>
            <a:ext cx="4968000" cy="94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t>THANKS!</a:t>
            </a:r>
            <a:endParaRPr sz="6000"/>
          </a:p>
        </p:txBody>
      </p:sp>
      <p:sp>
        <p:nvSpPr>
          <p:cNvPr id="9" name="Google Shape;1398;p68">
            <a:extLst>
              <a:ext uri="{FF2B5EF4-FFF2-40B4-BE49-F238E27FC236}">
                <a16:creationId xmlns:a16="http://schemas.microsoft.com/office/drawing/2014/main" id="{E4CC8F28-0731-AE20-748B-A5F6129FFC1E}"/>
              </a:ext>
            </a:extLst>
          </p:cNvPr>
          <p:cNvSpPr/>
          <p:nvPr/>
        </p:nvSpPr>
        <p:spPr>
          <a:xfrm>
            <a:off x="4753330" y="2251005"/>
            <a:ext cx="189300" cy="1893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Freeform 6">
            <a:extLst>
              <a:ext uri="{FF2B5EF4-FFF2-40B4-BE49-F238E27FC236}">
                <a16:creationId xmlns:a16="http://schemas.microsoft.com/office/drawing/2014/main" id="{9561C3AE-1F23-15F1-A9F1-78E8A2BA889C}"/>
              </a:ext>
            </a:extLst>
          </p:cNvPr>
          <p:cNvSpPr/>
          <p:nvPr/>
        </p:nvSpPr>
        <p:spPr>
          <a:xfrm>
            <a:off x="115905" y="85677"/>
            <a:ext cx="977749" cy="442837"/>
          </a:xfrm>
          <a:custGeom>
            <a:avLst/>
            <a:gdLst/>
            <a:ahLst/>
            <a:cxnLst/>
            <a:rect l="l" t="t" r="r" b="b"/>
            <a:pathLst>
              <a:path w="2545959" h="1110675">
                <a:moveTo>
                  <a:pt x="0" y="0"/>
                </a:moveTo>
                <a:lnTo>
                  <a:pt x="2545959" y="0"/>
                </a:lnTo>
                <a:lnTo>
                  <a:pt x="2545959" y="1110674"/>
                </a:lnTo>
                <a:lnTo>
                  <a:pt x="0" y="1110674"/>
                </a:lnTo>
                <a:lnTo>
                  <a:pt x="0" y="0"/>
                </a:lnTo>
                <a:close/>
              </a:path>
            </a:pathLst>
          </a:custGeom>
          <a:blipFill>
            <a:blip r:embed="rId2">
              <a:duotone>
                <a:schemeClr val="accent3">
                  <a:shade val="45000"/>
                  <a:satMod val="135000"/>
                </a:schemeClr>
                <a:prstClr val="white"/>
              </a:duotone>
            </a:blip>
            <a:stretch>
              <a:fillRect/>
            </a:stretch>
          </a:blipFill>
        </p:spPr>
        <p:txBody>
          <a:bodyPr/>
          <a:lstStyle/>
          <a:p>
            <a:endParaRPr lang="vi-VN"/>
          </a:p>
        </p:txBody>
      </p:sp>
      <p:sp>
        <p:nvSpPr>
          <p:cNvPr id="12" name="TextBox 11">
            <a:extLst>
              <a:ext uri="{FF2B5EF4-FFF2-40B4-BE49-F238E27FC236}">
                <a16:creationId xmlns:a16="http://schemas.microsoft.com/office/drawing/2014/main" id="{6BC6070F-411F-4105-0ED7-BED248BBF352}"/>
              </a:ext>
            </a:extLst>
          </p:cNvPr>
          <p:cNvSpPr txBox="1"/>
          <p:nvPr/>
        </p:nvSpPr>
        <p:spPr>
          <a:xfrm>
            <a:off x="1198880" y="2600544"/>
            <a:ext cx="6908800" cy="758093"/>
          </a:xfrm>
          <a:prstGeom prst="rect">
            <a:avLst/>
          </a:prstGeom>
          <a:noFill/>
        </p:spPr>
        <p:txBody>
          <a:bodyPr wrap="square">
            <a:spAutoFit/>
          </a:bodyPr>
          <a:lstStyle/>
          <a:p>
            <a:pPr algn="ctr">
              <a:lnSpc>
                <a:spcPts val="5979"/>
              </a:lnSpc>
            </a:pPr>
            <a:r>
              <a:rPr lang="en-US" sz="2000">
                <a:solidFill>
                  <a:srgbClr val="FFFFFF"/>
                </a:solidFill>
                <a:latin typeface="Montserrat" pitchFamily="2" charset="0"/>
              </a:rPr>
              <a:t>FOR YOUR ATTENTION</a:t>
            </a:r>
          </a:p>
        </p:txBody>
      </p:sp>
      <p:sp>
        <p:nvSpPr>
          <p:cNvPr id="13" name="Freeform 2">
            <a:extLst>
              <a:ext uri="{FF2B5EF4-FFF2-40B4-BE49-F238E27FC236}">
                <a16:creationId xmlns:a16="http://schemas.microsoft.com/office/drawing/2014/main" id="{99FB7A5A-B068-D69A-FB3E-BFBCD6E88380}"/>
              </a:ext>
            </a:extLst>
          </p:cNvPr>
          <p:cNvSpPr/>
          <p:nvPr/>
        </p:nvSpPr>
        <p:spPr>
          <a:xfrm>
            <a:off x="-5463188" y="-5433760"/>
            <a:ext cx="9171834" cy="10491583"/>
          </a:xfrm>
          <a:custGeom>
            <a:avLst/>
            <a:gdLst/>
            <a:ahLst/>
            <a:cxnLst/>
            <a:rect l="l" t="t" r="r" b="b"/>
            <a:pathLst>
              <a:path w="12110389" h="12426705">
                <a:moveTo>
                  <a:pt x="0" y="0"/>
                </a:moveTo>
                <a:lnTo>
                  <a:pt x="12110389" y="0"/>
                </a:lnTo>
                <a:lnTo>
                  <a:pt x="12110389" y="12426706"/>
                </a:lnTo>
                <a:lnTo>
                  <a:pt x="0" y="124267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4" name="Freeform 3">
            <a:extLst>
              <a:ext uri="{FF2B5EF4-FFF2-40B4-BE49-F238E27FC236}">
                <a16:creationId xmlns:a16="http://schemas.microsoft.com/office/drawing/2014/main" id="{AD512C19-D051-63AA-5C2E-E6F29D8565B8}"/>
              </a:ext>
            </a:extLst>
          </p:cNvPr>
          <p:cNvSpPr/>
          <p:nvPr/>
        </p:nvSpPr>
        <p:spPr>
          <a:xfrm rot="1840440">
            <a:off x="5918381" y="1592818"/>
            <a:ext cx="8353278" cy="7688965"/>
          </a:xfrm>
          <a:custGeom>
            <a:avLst/>
            <a:gdLst/>
            <a:ahLst/>
            <a:cxnLst/>
            <a:rect l="l" t="t" r="r" b="b"/>
            <a:pathLst>
              <a:path w="9894000" h="10152425">
                <a:moveTo>
                  <a:pt x="0" y="0"/>
                </a:moveTo>
                <a:lnTo>
                  <a:pt x="9894000" y="0"/>
                </a:lnTo>
                <a:lnTo>
                  <a:pt x="9894000" y="10152425"/>
                </a:lnTo>
                <a:lnTo>
                  <a:pt x="0" y="101524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5" name="Google Shape;520;p40">
            <a:extLst>
              <a:ext uri="{FF2B5EF4-FFF2-40B4-BE49-F238E27FC236}">
                <a16:creationId xmlns:a16="http://schemas.microsoft.com/office/drawing/2014/main" id="{BE306574-2EC3-4651-73CE-6909D2512DF4}"/>
              </a:ext>
            </a:extLst>
          </p:cNvPr>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1200">
                <a:solidFill>
                  <a:schemeClr val="dk1"/>
                </a:solidFill>
                <a:latin typeface="Krona One"/>
                <a:ea typeface="Krona One"/>
                <a:cs typeface="Krona One"/>
                <a:sym typeface="Krona One"/>
              </a:rPr>
              <a:t>2024</a:t>
            </a:r>
            <a:endParaRPr sz="1200">
              <a:solidFill>
                <a:schemeClr val="dk1"/>
              </a:solidFill>
              <a:latin typeface="Krona One"/>
              <a:ea typeface="Krona One"/>
              <a:cs typeface="Krona One"/>
              <a:sym typeface="Krona One"/>
            </a:endParaRPr>
          </a:p>
        </p:txBody>
      </p:sp>
    </p:spTree>
    <p:extLst>
      <p:ext uri="{BB962C8B-B14F-4D97-AF65-F5344CB8AC3E}">
        <p14:creationId xmlns:p14="http://schemas.microsoft.com/office/powerpoint/2010/main" val="161381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2" name="Freeform 6">
            <a:extLst>
              <a:ext uri="{FF2B5EF4-FFF2-40B4-BE49-F238E27FC236}">
                <a16:creationId xmlns:a16="http://schemas.microsoft.com/office/drawing/2014/main" id="{C24845ED-BC9F-503B-41E0-03BC928231AB}"/>
              </a:ext>
            </a:extLst>
          </p:cNvPr>
          <p:cNvSpPr/>
          <p:nvPr/>
        </p:nvSpPr>
        <p:spPr>
          <a:xfrm>
            <a:off x="115944" y="81581"/>
            <a:ext cx="977749" cy="442837"/>
          </a:xfrm>
          <a:custGeom>
            <a:avLst/>
            <a:gdLst/>
            <a:ahLst/>
            <a:cxnLst/>
            <a:rect l="l" t="t" r="r" b="b"/>
            <a:pathLst>
              <a:path w="2545959" h="1110675">
                <a:moveTo>
                  <a:pt x="0" y="0"/>
                </a:moveTo>
                <a:lnTo>
                  <a:pt x="2545959" y="0"/>
                </a:lnTo>
                <a:lnTo>
                  <a:pt x="2545959" y="1110674"/>
                </a:lnTo>
                <a:lnTo>
                  <a:pt x="0" y="1110674"/>
                </a:lnTo>
                <a:lnTo>
                  <a:pt x="0" y="0"/>
                </a:lnTo>
                <a:close/>
              </a:path>
            </a:pathLst>
          </a:custGeom>
          <a:blipFill>
            <a:blip r:embed="rId3">
              <a:duotone>
                <a:schemeClr val="accent3">
                  <a:shade val="45000"/>
                  <a:satMod val="135000"/>
                </a:schemeClr>
                <a:prstClr val="white"/>
              </a:duotone>
            </a:blip>
            <a:stretch>
              <a:fillRect/>
            </a:stretch>
          </a:blipFill>
        </p:spPr>
        <p:txBody>
          <a:bodyPr/>
          <a:lstStyle/>
          <a:p>
            <a:endParaRPr lang="vi-VN"/>
          </a:p>
        </p:txBody>
      </p:sp>
      <p:pic>
        <p:nvPicPr>
          <p:cNvPr id="515" name="Google Shape;515;p40"/>
          <p:cNvPicPr preferRelativeResize="0"/>
          <p:nvPr/>
        </p:nvPicPr>
        <p:blipFill rotWithShape="1">
          <a:blip r:embed="rId4">
            <a:alphaModFix amt="61000"/>
          </a:blip>
          <a:srcRect t="19" b="19"/>
          <a:stretch/>
        </p:blipFill>
        <p:spPr>
          <a:xfrm rot="2859254">
            <a:off x="1242792" y="475719"/>
            <a:ext cx="2841374" cy="2811699"/>
          </a:xfrm>
          <a:prstGeom prst="rect">
            <a:avLst/>
          </a:prstGeom>
          <a:noFill/>
          <a:ln>
            <a:noFill/>
          </a:ln>
        </p:spPr>
      </p:pic>
      <p:pic>
        <p:nvPicPr>
          <p:cNvPr id="516" name="Google Shape;516;p40"/>
          <p:cNvPicPr preferRelativeResize="0"/>
          <p:nvPr/>
        </p:nvPicPr>
        <p:blipFill rotWithShape="1">
          <a:blip r:embed="rId5">
            <a:alphaModFix amt="66000"/>
          </a:blip>
          <a:srcRect l="179" r="179"/>
          <a:stretch/>
        </p:blipFill>
        <p:spPr>
          <a:xfrm>
            <a:off x="1202968" y="1987135"/>
            <a:ext cx="2617024" cy="3258123"/>
          </a:xfrm>
          <a:prstGeom prst="rect">
            <a:avLst/>
          </a:prstGeom>
          <a:noFill/>
          <a:ln>
            <a:noFill/>
          </a:ln>
        </p:spPr>
      </p:pic>
      <p:sp>
        <p:nvSpPr>
          <p:cNvPr id="517" name="Google Shape;517;p40"/>
          <p:cNvSpPr txBox="1">
            <a:spLocks noGrp="1"/>
          </p:cNvSpPr>
          <p:nvPr>
            <p:ph type="title"/>
          </p:nvPr>
        </p:nvSpPr>
        <p:spPr>
          <a:xfrm>
            <a:off x="267057" y="676834"/>
            <a:ext cx="3608790" cy="448932"/>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vi-VN" sz="2000" b="1" i="1" dirty="0">
                <a:solidFill>
                  <a:srgbClr val="FFFF00"/>
                </a:solidFill>
                <a:latin typeface="Montserrat Black" pitchFamily="2" charset="0"/>
              </a:rPr>
              <a:t>1 . Vài trò của đề tài</a:t>
            </a:r>
            <a:endParaRPr sz="2000" b="1" i="1" dirty="0">
              <a:solidFill>
                <a:srgbClr val="FFFF00"/>
              </a:solidFill>
              <a:latin typeface="Montserrat Black" pitchFamily="2" charset="0"/>
            </a:endParaRPr>
          </a:p>
        </p:txBody>
      </p:sp>
      <p:sp>
        <p:nvSpPr>
          <p:cNvPr id="520" name="Google Shape;520;p40"/>
          <p:cNvSpPr txBox="1"/>
          <p:nvPr/>
        </p:nvSpPr>
        <p:spPr>
          <a:xfrm>
            <a:off x="8394300" y="129000"/>
            <a:ext cx="470400" cy="51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1200" dirty="0">
                <a:solidFill>
                  <a:schemeClr val="dk1"/>
                </a:solidFill>
                <a:latin typeface="Krona One"/>
                <a:ea typeface="Krona One"/>
                <a:cs typeface="Krona One"/>
                <a:sym typeface="Krona One"/>
              </a:rPr>
              <a:t>2025</a:t>
            </a:r>
            <a:endParaRPr sz="1200" dirty="0">
              <a:solidFill>
                <a:schemeClr val="dk1"/>
              </a:solidFill>
              <a:latin typeface="Krona One"/>
              <a:ea typeface="Krona One"/>
              <a:cs typeface="Krona One"/>
              <a:sym typeface="Krona One"/>
            </a:endParaRPr>
          </a:p>
        </p:txBody>
      </p:sp>
      <p:sp>
        <p:nvSpPr>
          <p:cNvPr id="522" name="Google Shape;522;p40">
            <a:hlinkClick r:id="" action="ppaction://hlinkshowjump?jump=nextslide"/>
          </p:cNvPr>
          <p:cNvSpPr/>
          <p:nvPr/>
        </p:nvSpPr>
        <p:spPr>
          <a:xfrm>
            <a:off x="8490450"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a:hlinkClick r:id="" action="ppaction://hlinkshowjump?jump=previousslide"/>
          </p:cNvPr>
          <p:cNvSpPr/>
          <p:nvPr/>
        </p:nvSpPr>
        <p:spPr>
          <a:xfrm rot="10800000">
            <a:off x="374425" y="4647151"/>
            <a:ext cx="278100" cy="241200"/>
          </a:xfrm>
          <a:prstGeom prst="chevron">
            <a:avLst>
              <a:gd name="adj" fmla="val 5115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0"/>
          <p:cNvSpPr/>
          <p:nvPr/>
        </p:nvSpPr>
        <p:spPr>
          <a:xfrm>
            <a:off x="4118588" y="3543283"/>
            <a:ext cx="4434900" cy="17400"/>
          </a:xfrm>
          <a:prstGeom prst="rect">
            <a:avLst/>
          </a:prstGeom>
          <a:gradFill>
            <a:gsLst>
              <a:gs pos="0">
                <a:schemeClr val="accent2"/>
              </a:gs>
              <a:gs pos="40000">
                <a:schemeClr val="accent1"/>
              </a:gs>
              <a:gs pos="70000">
                <a:srgbClr val="7BA29E"/>
              </a:gs>
              <a:gs pos="100000">
                <a:schemeClr val="dk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roup 5">
            <a:extLst>
              <a:ext uri="{FF2B5EF4-FFF2-40B4-BE49-F238E27FC236}">
                <a16:creationId xmlns:a16="http://schemas.microsoft.com/office/drawing/2014/main" id="{9EA7EDD7-E546-E7CC-0708-4726CF8A7D18}"/>
              </a:ext>
            </a:extLst>
          </p:cNvPr>
          <p:cNvGrpSpPr/>
          <p:nvPr/>
        </p:nvGrpSpPr>
        <p:grpSpPr>
          <a:xfrm>
            <a:off x="6869829" y="0"/>
            <a:ext cx="1759671" cy="1118434"/>
            <a:chOff x="1155057" y="1538701"/>
            <a:chExt cx="950534" cy="603620"/>
          </a:xfrm>
        </p:grpSpPr>
        <p:sp>
          <p:nvSpPr>
            <p:cNvPr id="7" name="Google Shape;480;p39">
              <a:extLst>
                <a:ext uri="{FF2B5EF4-FFF2-40B4-BE49-F238E27FC236}">
                  <a16:creationId xmlns:a16="http://schemas.microsoft.com/office/drawing/2014/main" id="{A6A7CE50-C224-F927-B645-2DA7420BD85F}"/>
                </a:ext>
              </a:extLst>
            </p:cNvPr>
            <p:cNvSpPr/>
            <p:nvPr/>
          </p:nvSpPr>
          <p:spPr>
            <a:xfrm rot="19467235">
              <a:off x="1155057" y="1695686"/>
              <a:ext cx="950534" cy="446635"/>
            </a:xfrm>
            <a:prstGeom prst="donut">
              <a:avLst>
                <a:gd name="adj" fmla="val 2048"/>
              </a:avLst>
            </a:prstGeom>
            <a:gradFill>
              <a:gsLst>
                <a:gs pos="0">
                  <a:schemeClr val="accent2"/>
                </a:gs>
                <a:gs pos="40000">
                  <a:schemeClr val="accent1"/>
                </a:gs>
                <a:gs pos="70000">
                  <a:srgbClr val="7BA29E"/>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1;p39">
              <a:extLst>
                <a:ext uri="{FF2B5EF4-FFF2-40B4-BE49-F238E27FC236}">
                  <a16:creationId xmlns:a16="http://schemas.microsoft.com/office/drawing/2014/main" id="{BEAA4183-45F5-8A43-903D-3354AA8AB7A1}"/>
                </a:ext>
              </a:extLst>
            </p:cNvPr>
            <p:cNvSpPr/>
            <p:nvPr/>
          </p:nvSpPr>
          <p:spPr>
            <a:xfrm>
              <a:off x="1828386" y="1538701"/>
              <a:ext cx="102300" cy="1023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517;p40">
            <a:extLst>
              <a:ext uri="{FF2B5EF4-FFF2-40B4-BE49-F238E27FC236}">
                <a16:creationId xmlns:a16="http://schemas.microsoft.com/office/drawing/2014/main" id="{6DB40DD2-E6A1-C215-C2E0-87242AAEACD5}"/>
              </a:ext>
            </a:extLst>
          </p:cNvPr>
          <p:cNvSpPr txBox="1">
            <a:spLocks/>
          </p:cNvSpPr>
          <p:nvPr/>
        </p:nvSpPr>
        <p:spPr>
          <a:xfrm>
            <a:off x="2324111" y="53847"/>
            <a:ext cx="5008738" cy="549792"/>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Krona One"/>
              <a:buNone/>
              <a:defRPr sz="3700" b="0"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9pPr>
          </a:lstStyle>
          <a:p>
            <a:r>
              <a:rPr lang="vi-VN" sz="2200" i="1" dirty="0">
                <a:latin typeface="Montserrat Black" pitchFamily="2" charset="0"/>
              </a:rPr>
              <a:t>GIỚI THIỆU TỔNG QUAN</a:t>
            </a:r>
          </a:p>
        </p:txBody>
      </p:sp>
      <p:sp>
        <p:nvSpPr>
          <p:cNvPr id="11" name="Google Shape;531;p41">
            <a:extLst>
              <a:ext uri="{FF2B5EF4-FFF2-40B4-BE49-F238E27FC236}">
                <a16:creationId xmlns:a16="http://schemas.microsoft.com/office/drawing/2014/main" id="{FF1F8F01-6515-435B-83B4-A2D9314A6312}"/>
              </a:ext>
            </a:extLst>
          </p:cNvPr>
          <p:cNvSpPr txBox="1">
            <a:spLocks noGrp="1"/>
          </p:cNvSpPr>
          <p:nvPr>
            <p:ph type="subTitle" idx="1"/>
          </p:nvPr>
        </p:nvSpPr>
        <p:spPr>
          <a:xfrm>
            <a:off x="1112510" y="1684476"/>
            <a:ext cx="7656040" cy="2692452"/>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Clr>
                <a:schemeClr val="dk1"/>
              </a:buClr>
              <a:buSzPts val="1100"/>
              <a:buFont typeface="Arial"/>
              <a:buNone/>
            </a:pPr>
            <a:r>
              <a:rPr lang="vi-VN" sz="1400" dirty="0">
                <a:latin typeface="Montserrat" pitchFamily="2" charset="0"/>
              </a:rPr>
              <a:t>Trong thời đại công nghệ 4.0 , thời đại của internet tất cả mọi thứ đều được điều khiển thông qua công nghệ tự hành tức là tiếp nhận thông tin , đưa ra xử lí , đưa ra quyết định nhờ vào trí tuệ nhân tạo được đào tạo chính xác với tỉ lệ sai sót thấp nhất.  Có thể và chắc hẳn chúng ta đã từng nghe về xe ô tô tự hành mà chắc có thể hoàn toàn tin tưởng vào chiếc xe có thể di chuyển nhưng để đạt được mức độ chính xác và an toàn cho các phương tiện cần phải hiểu và tuân thủ các quy tắc giao thông thì trong thế giới của trí tuệ nhân tạo và sự tiến bộ của công nghệ , nhiều nhà nghiên cứu của các công ty lớn như là Tesla ,  Uber ,Google , Mercedes,  Toyota thì đang nghiên cứu về xe tự hành và xe tự lái để đạt được độ chính xác trong công nghệ này thì các phương tiện cần phải giải thích được các biển báo giao thông và đưa ra quyết định sao cho phù hợp . Vậy biết được cách nào xe nhận diện được biển báo giao thông và ứng dụng trí tuệ nhân tạo như thế nào thì thông qua project này chúng ta sẽ tìm hiểu một mô hình sử dụng thuật toán CNN kết hợp với Keras để nhận diện </a:t>
            </a:r>
            <a:endParaRPr sz="1400" dirty="0">
              <a:latin typeface="Montserrat"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23454"/>
                                  </p:iterate>
                                  <p:childTnLst>
                                    <p:set>
                                      <p:cBhvr>
                                        <p:cTn id="6" dur="1" fill="hold">
                                          <p:stCondLst>
                                            <p:cond delay="0"/>
                                          </p:stCondLst>
                                        </p:cTn>
                                        <p:tgtEl>
                                          <p:spTgt spid="11">
                                            <p:txEl>
                                              <p:pRg st="0" end="0"/>
                                            </p:txEl>
                                          </p:spTgt>
                                        </p:tgtEl>
                                        <p:attrNameLst>
                                          <p:attrName>style.visibility</p:attrName>
                                        </p:attrNameLst>
                                      </p:cBhvr>
                                      <p:to>
                                        <p:strVal val="visible"/>
                                      </p:to>
                                    </p:set>
                                    <p:set>
                                      <p:cBhvr>
                                        <p:cTn id="7" dur="43" fill="hold">
                                          <p:stCondLst>
                                            <p:cond delay="0"/>
                                          </p:stCondLst>
                                        </p:cTn>
                                        <p:tgtEl>
                                          <p:spTgt spid="11">
                                            <p:txEl>
                                              <p:pRg st="0" end="0"/>
                                            </p:txEl>
                                          </p:spTgt>
                                        </p:tgtEl>
                                        <p:attrNameLst>
                                          <p:attrName>style.rotation</p:attrName>
                                        </p:attrNameLst>
                                      </p:cBhvr>
                                      <p:to>
                                        <p:strVal val="-45.0"/>
                                      </p:to>
                                    </p:set>
                                    <p:anim calcmode="lin" valueType="num">
                                      <p:cBhvr>
                                        <p:cTn id="8" dur="43" fill="hold">
                                          <p:stCondLst>
                                            <p:cond delay="43"/>
                                          </p:stCondLst>
                                        </p:cTn>
                                        <p:tgtEl>
                                          <p:spTgt spid="11">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9" dur="43" fill="hold">
                                          <p:stCondLst>
                                            <p:cond delay="0"/>
                                          </p:stCondLst>
                                        </p:cTn>
                                        <p:tgtEl>
                                          <p:spTgt spid="11">
                                            <p:txEl>
                                              <p:pRg st="0" end="0"/>
                                            </p:txEl>
                                          </p:spTgt>
                                        </p:tgtEl>
                                        <p:attrNameLst>
                                          <p:attrName>ppt_y</p:attrName>
                                        </p:attrNameLst>
                                      </p:cBhvr>
                                      <p:tavLst>
                                        <p:tav tm="0">
                                          <p:val>
                                            <p:strVal val="#ppt_y-1"/>
                                          </p:val>
                                        </p:tav>
                                        <p:tav tm="100000">
                                          <p:val>
                                            <p:strVal val="#ppt_y-(0.354*#ppt_w-0.172*#ppt_h)"/>
                                          </p:val>
                                        </p:tav>
                                      </p:tavLst>
                                    </p:anim>
                                    <p:anim calcmode="lin" valueType="num">
                                      <p:cBhvr>
                                        <p:cTn id="10" dur="2" decel="50000" autoRev="1" fill="hold">
                                          <p:stCondLst>
                                            <p:cond delay="43"/>
                                          </p:stCondLst>
                                        </p:cTn>
                                        <p:tgtEl>
                                          <p:spTgt spid="11">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1" dur="1" fill="hold">
                                          <p:stCondLst>
                                            <p:cond delay="199"/>
                                          </p:stCondLst>
                                        </p:cTn>
                                        <p:tgtEl>
                                          <p:spTgt spid="11">
                                            <p:txEl>
                                              <p:pRg st="0" end="0"/>
                                            </p:txEl>
                                          </p:spTgt>
                                        </p:tgtEl>
                                        <p:attrNameLst>
                                          <p:attrName>ppt_y</p:attrName>
                                        </p:attrNameLst>
                                      </p:cBhvr>
                                      <p:tavLst>
                                        <p:tav tm="0">
                                          <p:val>
                                            <p:strVal val="#ppt_y-(0.354*#ppt_w-0.172*#ppt_h)"/>
                                          </p:val>
                                        </p:tav>
                                        <p:tav tm="100000">
                                          <p:val>
                                            <p:strVal val="#ppt_y"/>
                                          </p:val>
                                        </p:tav>
                                      </p:tavLst>
                                    </p:anim>
                                  </p:childTnLst>
                                </p:cTn>
                              </p:par>
                              <p:par>
                                <p:cTn id="12" presetID="6" presetClass="entr" presetSubtype="16" fill="hold" grpId="0" nodeType="withEffect">
                                  <p:stCondLst>
                                    <p:cond delay="0"/>
                                  </p:stCondLst>
                                  <p:childTnLst>
                                    <p:set>
                                      <p:cBhvr>
                                        <p:cTn id="13" dur="1" fill="hold">
                                          <p:stCondLst>
                                            <p:cond delay="0"/>
                                          </p:stCondLst>
                                        </p:cTn>
                                        <p:tgtEl>
                                          <p:spTgt spid="517"/>
                                        </p:tgtEl>
                                        <p:attrNameLst>
                                          <p:attrName>style.visibility</p:attrName>
                                        </p:attrNameLst>
                                      </p:cBhvr>
                                      <p:to>
                                        <p:strVal val="visible"/>
                                      </p:to>
                                    </p:set>
                                    <p:animEffect transition="in" filter="circle(in)">
                                      <p:cBhvr>
                                        <p:cTn id="14" dur="10"/>
                                        <p:tgtEl>
                                          <p:spTgt spid="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p:bldP spid="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4383E-00A8-CFB5-5995-C1E6398ACE29}"/>
              </a:ext>
            </a:extLst>
          </p:cNvPr>
          <p:cNvSpPr>
            <a:spLocks noGrp="1"/>
          </p:cNvSpPr>
          <p:nvPr>
            <p:ph type="title"/>
          </p:nvPr>
        </p:nvSpPr>
        <p:spPr>
          <a:xfrm>
            <a:off x="235379" y="868259"/>
            <a:ext cx="3858900" cy="192445"/>
          </a:xfrm>
        </p:spPr>
        <p:txBody>
          <a:bodyPr/>
          <a:lstStyle/>
          <a:p>
            <a:pPr algn="l"/>
            <a:r>
              <a:rPr lang="vi-VN" sz="2000" b="1" i="1" dirty="0">
                <a:solidFill>
                  <a:srgbClr val="FFFF00"/>
                </a:solidFill>
              </a:rPr>
              <a:t>2.Mục tiêu </a:t>
            </a:r>
            <a:endParaRPr lang="en-US" sz="2000" b="1" i="1" dirty="0">
              <a:solidFill>
                <a:srgbClr val="FFFF00"/>
              </a:solidFill>
            </a:endParaRPr>
          </a:p>
        </p:txBody>
      </p:sp>
      <p:sp>
        <p:nvSpPr>
          <p:cNvPr id="3" name="Subtitle 2">
            <a:extLst>
              <a:ext uri="{FF2B5EF4-FFF2-40B4-BE49-F238E27FC236}">
                <a16:creationId xmlns:a16="http://schemas.microsoft.com/office/drawing/2014/main" id="{6DEF6BBC-2938-CA24-41E4-F1FE8E3E0EE4}"/>
              </a:ext>
            </a:extLst>
          </p:cNvPr>
          <p:cNvSpPr>
            <a:spLocks noGrp="1"/>
          </p:cNvSpPr>
          <p:nvPr>
            <p:ph type="subTitle" idx="1"/>
          </p:nvPr>
        </p:nvSpPr>
        <p:spPr>
          <a:xfrm>
            <a:off x="235379" y="964481"/>
            <a:ext cx="8311104" cy="2340776"/>
          </a:xfrm>
        </p:spPr>
        <p:txBody>
          <a:bodyPr/>
          <a:lstStyle/>
          <a:p>
            <a:pPr algn="l"/>
            <a:r>
              <a:rPr lang="vi-VN" dirty="0"/>
              <a:t>       -  Đưa thông tin chi tiết và cách đào tạo một mạng nơ ron nhân tạo để ứng dụng vào một bài toán cụ thể , và dựa vào các hình ảnh biển báo thực tế với  nhiều loại khác nhau về kích cỡ màu sắc độ sáng tối thông tin chỉ dẫn để train cho một mảng học sâu thì qua cái đề tài này là chúng ta sẽ Không chỉ biết được cách nhận dạng là các biển báo giao thông nhưng mà chúng ta có thể ứng dụng để nhân dạng khuôn mặt ,Nhận dạng </a:t>
            </a:r>
            <a:r>
              <a:rPr lang="fr-FR" dirty="0" err="1"/>
              <a:t>đồ</a:t>
            </a:r>
            <a:r>
              <a:rPr lang="fr-FR" dirty="0"/>
              <a:t> </a:t>
            </a:r>
            <a:r>
              <a:rPr lang="fr-FR" dirty="0" err="1"/>
              <a:t>vật</a:t>
            </a:r>
            <a:r>
              <a:rPr lang="fr-FR" dirty="0"/>
              <a:t> </a:t>
            </a:r>
            <a:r>
              <a:rPr lang="vi-VN" dirty="0"/>
              <a:t>, </a:t>
            </a:r>
            <a:r>
              <a:rPr lang="fr-FR" dirty="0"/>
              <a:t>con </a:t>
            </a:r>
            <a:r>
              <a:rPr lang="fr-FR" dirty="0" err="1"/>
              <a:t>vật</a:t>
            </a:r>
            <a:r>
              <a:rPr lang="vi-VN" dirty="0"/>
              <a:t> .</a:t>
            </a:r>
          </a:p>
          <a:p>
            <a:pPr algn="l"/>
            <a:r>
              <a:rPr lang="vi-VN" dirty="0"/>
              <a:t>       - Sau khi thực hiện việc nhận dạng thì ta sẽ đưa ra nhận xét đánh giá thông qua việc là chúng ta test thử và từ đó rút ra kết luận về xác suất lỗi , kết quả thử nghiệm và tính ứng dụng thực tế của nó</a:t>
            </a:r>
          </a:p>
          <a:p>
            <a:pPr algn="l"/>
            <a:endParaRPr lang="en-US" dirty="0"/>
          </a:p>
        </p:txBody>
      </p:sp>
      <p:sp>
        <p:nvSpPr>
          <p:cNvPr id="4" name="Google Shape;517;p40">
            <a:extLst>
              <a:ext uri="{FF2B5EF4-FFF2-40B4-BE49-F238E27FC236}">
                <a16:creationId xmlns:a16="http://schemas.microsoft.com/office/drawing/2014/main" id="{5D594CE8-2595-9C87-B84D-8DAB94A6EF1F}"/>
              </a:ext>
            </a:extLst>
          </p:cNvPr>
          <p:cNvSpPr txBox="1">
            <a:spLocks/>
          </p:cNvSpPr>
          <p:nvPr/>
        </p:nvSpPr>
        <p:spPr>
          <a:xfrm>
            <a:off x="2324111" y="53847"/>
            <a:ext cx="5008738" cy="549792"/>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Krona One"/>
              <a:buNone/>
              <a:defRPr sz="3700" b="0"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9pPr>
          </a:lstStyle>
          <a:p>
            <a:r>
              <a:rPr lang="vi-VN" sz="2200" i="1" dirty="0">
                <a:latin typeface="Montserrat Black" pitchFamily="2" charset="0"/>
              </a:rPr>
              <a:t>GIỚI THIỆU TỔNG QUAN</a:t>
            </a:r>
          </a:p>
        </p:txBody>
      </p:sp>
      <p:pic>
        <p:nvPicPr>
          <p:cNvPr id="1026" name="Picture 2">
            <a:extLst>
              <a:ext uri="{FF2B5EF4-FFF2-40B4-BE49-F238E27FC236}">
                <a16:creationId xmlns:a16="http://schemas.microsoft.com/office/drawing/2014/main" id="{EFA2887E-EC56-2ED4-115D-CBCDFB40D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800" y="2946313"/>
            <a:ext cx="3481484" cy="1799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F342707-DF1C-7516-3939-6692EA55A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211" y="2946313"/>
            <a:ext cx="3644784" cy="1799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89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75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75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750"/>
                                        <p:tgtEl>
                                          <p:spTgt spid="3">
                                            <p:txEl>
                                              <p:pRg st="0" end="0"/>
                                            </p:txEl>
                                          </p:spTgt>
                                        </p:tgtEl>
                                      </p:cBhvr>
                                    </p:animEffect>
                                  </p:childTnLst>
                                </p:cTn>
                              </p:par>
                              <p:par>
                                <p:cTn id="10" presetID="21" presetClass="entr" presetSubtype="1" fill="hold" grpId="0" nodeType="withEffect">
                                  <p:stCondLst>
                                    <p:cond delay="170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heel(1)">
                                      <p:cBhvr>
                                        <p:cTn id="12" dur="4000"/>
                                        <p:tgtEl>
                                          <p:spTgt spid="3">
                                            <p:txEl>
                                              <p:pRg st="1" end="1"/>
                                            </p:txEl>
                                          </p:spTgt>
                                        </p:tgtEl>
                                      </p:cBhvr>
                                    </p:animEffect>
                                  </p:childTnLst>
                                </p:cTn>
                              </p:par>
                            </p:childTnLst>
                          </p:cTn>
                        </p:par>
                        <p:par>
                          <p:cTn id="13" fill="hold">
                            <p:stCondLst>
                              <p:cond delay="21000"/>
                            </p:stCondLst>
                            <p:childTnLst>
                              <p:par>
                                <p:cTn id="14" presetID="26" presetClass="entr" presetSubtype="0" fill="hold" nodeType="afterEffect">
                                  <p:stCondLst>
                                    <p:cond delay="4000"/>
                                  </p:stCondLst>
                                  <p:childTnLst>
                                    <p:set>
                                      <p:cBhvr>
                                        <p:cTn id="15" dur="1" fill="hold">
                                          <p:stCondLst>
                                            <p:cond delay="0"/>
                                          </p:stCondLst>
                                        </p:cTn>
                                        <p:tgtEl>
                                          <p:spTgt spid="1026"/>
                                        </p:tgtEl>
                                        <p:attrNameLst>
                                          <p:attrName>style.visibility</p:attrName>
                                        </p:attrNameLst>
                                      </p:cBhvr>
                                      <p:to>
                                        <p:strVal val="visible"/>
                                      </p:to>
                                    </p:set>
                                    <p:animEffect transition="in" filter="wipe(down)">
                                      <p:cBhvr>
                                        <p:cTn id="16" dur="580">
                                          <p:stCondLst>
                                            <p:cond delay="0"/>
                                          </p:stCondLst>
                                        </p:cTn>
                                        <p:tgtEl>
                                          <p:spTgt spid="1026"/>
                                        </p:tgtEl>
                                      </p:cBhvr>
                                    </p:animEffect>
                                    <p:anim calcmode="lin" valueType="num">
                                      <p:cBhvr>
                                        <p:cTn id="17"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22" dur="26">
                                          <p:stCondLst>
                                            <p:cond delay="650"/>
                                          </p:stCondLst>
                                        </p:cTn>
                                        <p:tgtEl>
                                          <p:spTgt spid="1026"/>
                                        </p:tgtEl>
                                      </p:cBhvr>
                                      <p:to x="100000" y="60000"/>
                                    </p:animScale>
                                    <p:animScale>
                                      <p:cBhvr>
                                        <p:cTn id="23" dur="166" decel="50000">
                                          <p:stCondLst>
                                            <p:cond delay="676"/>
                                          </p:stCondLst>
                                        </p:cTn>
                                        <p:tgtEl>
                                          <p:spTgt spid="1026"/>
                                        </p:tgtEl>
                                      </p:cBhvr>
                                      <p:to x="100000" y="100000"/>
                                    </p:animScale>
                                    <p:animScale>
                                      <p:cBhvr>
                                        <p:cTn id="24" dur="26">
                                          <p:stCondLst>
                                            <p:cond delay="1312"/>
                                          </p:stCondLst>
                                        </p:cTn>
                                        <p:tgtEl>
                                          <p:spTgt spid="1026"/>
                                        </p:tgtEl>
                                      </p:cBhvr>
                                      <p:to x="100000" y="80000"/>
                                    </p:animScale>
                                    <p:animScale>
                                      <p:cBhvr>
                                        <p:cTn id="25" dur="166" decel="50000">
                                          <p:stCondLst>
                                            <p:cond delay="1338"/>
                                          </p:stCondLst>
                                        </p:cTn>
                                        <p:tgtEl>
                                          <p:spTgt spid="1026"/>
                                        </p:tgtEl>
                                      </p:cBhvr>
                                      <p:to x="100000" y="100000"/>
                                    </p:animScale>
                                    <p:animScale>
                                      <p:cBhvr>
                                        <p:cTn id="26" dur="26">
                                          <p:stCondLst>
                                            <p:cond delay="1642"/>
                                          </p:stCondLst>
                                        </p:cTn>
                                        <p:tgtEl>
                                          <p:spTgt spid="1026"/>
                                        </p:tgtEl>
                                      </p:cBhvr>
                                      <p:to x="100000" y="90000"/>
                                    </p:animScale>
                                    <p:animScale>
                                      <p:cBhvr>
                                        <p:cTn id="27" dur="166" decel="50000">
                                          <p:stCondLst>
                                            <p:cond delay="1668"/>
                                          </p:stCondLst>
                                        </p:cTn>
                                        <p:tgtEl>
                                          <p:spTgt spid="1026"/>
                                        </p:tgtEl>
                                      </p:cBhvr>
                                      <p:to x="100000" y="100000"/>
                                    </p:animScale>
                                    <p:animScale>
                                      <p:cBhvr>
                                        <p:cTn id="28" dur="26">
                                          <p:stCondLst>
                                            <p:cond delay="1808"/>
                                          </p:stCondLst>
                                        </p:cTn>
                                        <p:tgtEl>
                                          <p:spTgt spid="1026"/>
                                        </p:tgtEl>
                                      </p:cBhvr>
                                      <p:to x="100000" y="95000"/>
                                    </p:animScale>
                                    <p:animScale>
                                      <p:cBhvr>
                                        <p:cTn id="29" dur="166" decel="50000">
                                          <p:stCondLst>
                                            <p:cond delay="1834"/>
                                          </p:stCondLst>
                                        </p:cTn>
                                        <p:tgtEl>
                                          <p:spTgt spid="1026"/>
                                        </p:tgtEl>
                                      </p:cBhvr>
                                      <p:to x="100000" y="100000"/>
                                    </p:animScale>
                                  </p:childTnLst>
                                </p:cTn>
                              </p:par>
                              <p:par>
                                <p:cTn id="30" presetID="31" presetClass="entr" presetSubtype="0" fill="hold" nodeType="withEffect">
                                  <p:stCondLst>
                                    <p:cond delay="5000"/>
                                  </p:stCondLst>
                                  <p:childTnLst>
                                    <p:set>
                                      <p:cBhvr>
                                        <p:cTn id="31" dur="1" fill="hold">
                                          <p:stCondLst>
                                            <p:cond delay="0"/>
                                          </p:stCondLst>
                                        </p:cTn>
                                        <p:tgtEl>
                                          <p:spTgt spid="1028"/>
                                        </p:tgtEl>
                                        <p:attrNameLst>
                                          <p:attrName>style.visibility</p:attrName>
                                        </p:attrNameLst>
                                      </p:cBhvr>
                                      <p:to>
                                        <p:strVal val="visible"/>
                                      </p:to>
                                    </p:set>
                                    <p:anim calcmode="lin" valueType="num">
                                      <p:cBhvr>
                                        <p:cTn id="32" dur="1000" fill="hold"/>
                                        <p:tgtEl>
                                          <p:spTgt spid="1028"/>
                                        </p:tgtEl>
                                        <p:attrNameLst>
                                          <p:attrName>ppt_w</p:attrName>
                                        </p:attrNameLst>
                                      </p:cBhvr>
                                      <p:tavLst>
                                        <p:tav tm="0">
                                          <p:val>
                                            <p:fltVal val="0"/>
                                          </p:val>
                                        </p:tav>
                                        <p:tav tm="100000">
                                          <p:val>
                                            <p:strVal val="#ppt_w"/>
                                          </p:val>
                                        </p:tav>
                                      </p:tavLst>
                                    </p:anim>
                                    <p:anim calcmode="lin" valueType="num">
                                      <p:cBhvr>
                                        <p:cTn id="33" dur="1000" fill="hold"/>
                                        <p:tgtEl>
                                          <p:spTgt spid="1028"/>
                                        </p:tgtEl>
                                        <p:attrNameLst>
                                          <p:attrName>ppt_h</p:attrName>
                                        </p:attrNameLst>
                                      </p:cBhvr>
                                      <p:tavLst>
                                        <p:tav tm="0">
                                          <p:val>
                                            <p:fltVal val="0"/>
                                          </p:val>
                                        </p:tav>
                                        <p:tav tm="100000">
                                          <p:val>
                                            <p:strVal val="#ppt_h"/>
                                          </p:val>
                                        </p:tav>
                                      </p:tavLst>
                                    </p:anim>
                                    <p:anim calcmode="lin" valueType="num">
                                      <p:cBhvr>
                                        <p:cTn id="34" dur="1000" fill="hold"/>
                                        <p:tgtEl>
                                          <p:spTgt spid="1028"/>
                                        </p:tgtEl>
                                        <p:attrNameLst>
                                          <p:attrName>style.rotation</p:attrName>
                                        </p:attrNameLst>
                                      </p:cBhvr>
                                      <p:tavLst>
                                        <p:tav tm="0">
                                          <p:val>
                                            <p:fltVal val="90"/>
                                          </p:val>
                                        </p:tav>
                                        <p:tav tm="100000">
                                          <p:val>
                                            <p:fltVal val="0"/>
                                          </p:val>
                                        </p:tav>
                                      </p:tavLst>
                                    </p:anim>
                                    <p:animEffect transition="in" filter="fade">
                                      <p:cBhvr>
                                        <p:cTn id="35"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5A34E4E-CB89-24C1-F4D6-C74448A735BE}"/>
              </a:ext>
            </a:extLst>
          </p:cNvPr>
          <p:cNvSpPr>
            <a:spLocks noGrp="1"/>
          </p:cNvSpPr>
          <p:nvPr>
            <p:ph type="subTitle" idx="1"/>
          </p:nvPr>
        </p:nvSpPr>
        <p:spPr>
          <a:xfrm>
            <a:off x="259200" y="1563983"/>
            <a:ext cx="8625600" cy="2828017"/>
          </a:xfrm>
        </p:spPr>
        <p:txBody>
          <a:bodyPr/>
          <a:lstStyle/>
          <a:p>
            <a:pPr algn="l">
              <a:buFontTx/>
              <a:buChar char="-"/>
            </a:pPr>
            <a:r>
              <a:rPr lang="vi-VN" sz="1400" dirty="0"/>
              <a:t>Tập dữ liễu cho quá trình train </a:t>
            </a:r>
          </a:p>
          <a:p>
            <a:pPr marL="139700" indent="0" algn="l"/>
            <a:r>
              <a:rPr lang="vi-VN" sz="1400" dirty="0"/>
              <a:t>Thực hiện nghiên cứu đề tài train chúng ta cần phải xem xét tập dữ liệu về hình ảnh biển báo giao thông thực tế , tập dữ liệu phải lớn và đa dạng và mỗi loại để đạt kết quả tốt nhất nên chúng ta phải xử dụng khoảng 10 đến 20 loại biển báo khác nhau mỗi loại phải tập hợp nhiều hình ảnh với nhiều góc độ khác nhau và có thể lên đến 2000 hình cho mỗi loại và hoặc hơn nếu muốn độ chính xác cao sau khi train thì ngoài ra phải tìm hiểu kĩ cấu trúc mạng CNN các thuật toán , khi xây dựng mô hình quan trọng hơn phải có kiến thức sâu về ngôn ngữ python để mô tả các thuật toán </a:t>
            </a:r>
          </a:p>
          <a:p>
            <a:pPr marL="139700" indent="0" algn="l"/>
            <a:endParaRPr lang="vi-VN" sz="1400" dirty="0"/>
          </a:p>
          <a:p>
            <a:pPr marL="425450" indent="-285750" algn="l">
              <a:buFontTx/>
              <a:buChar char="-"/>
            </a:pPr>
            <a:r>
              <a:rPr lang="vi-VN" sz="1400" dirty="0"/>
              <a:t>Mô hình mạng CNN để thực hiện việc đào tạo học nhận dạng </a:t>
            </a:r>
          </a:p>
          <a:p>
            <a:pPr marL="139700" indent="0" algn="l"/>
            <a:endParaRPr lang="vi-VN" sz="1400" dirty="0"/>
          </a:p>
          <a:p>
            <a:pPr marL="425450" indent="-285750" algn="l">
              <a:buFontTx/>
              <a:buChar char="-"/>
            </a:pPr>
            <a:r>
              <a:rPr lang="vi-VN" sz="1400" dirty="0"/>
              <a:t>Tìm kiếm tài liệu và tích góp kiến thức từ nhiều nguồn trong và ngoài nước về hướng đi và cách giải quyết vấn đề khi thực hiện đề tài.</a:t>
            </a:r>
          </a:p>
          <a:p>
            <a:pPr marL="139700" indent="0" algn="l"/>
            <a:endParaRPr lang="vi-VN" sz="1300" dirty="0"/>
          </a:p>
        </p:txBody>
      </p:sp>
      <p:sp>
        <p:nvSpPr>
          <p:cNvPr id="6" name="Google Shape;517;p40">
            <a:extLst>
              <a:ext uri="{FF2B5EF4-FFF2-40B4-BE49-F238E27FC236}">
                <a16:creationId xmlns:a16="http://schemas.microsoft.com/office/drawing/2014/main" id="{00116F0A-5884-FA9E-C12C-A5BFC92C2994}"/>
              </a:ext>
            </a:extLst>
          </p:cNvPr>
          <p:cNvSpPr txBox="1">
            <a:spLocks/>
          </p:cNvSpPr>
          <p:nvPr/>
        </p:nvSpPr>
        <p:spPr>
          <a:xfrm>
            <a:off x="2324111" y="53847"/>
            <a:ext cx="5008738" cy="549792"/>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Krona One"/>
              <a:buNone/>
              <a:defRPr sz="3700" b="0"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9pPr>
          </a:lstStyle>
          <a:p>
            <a:r>
              <a:rPr lang="vi-VN" sz="2200" i="1" dirty="0">
                <a:latin typeface="Montserrat Black" pitchFamily="2" charset="0"/>
              </a:rPr>
              <a:t>GIỚI THIỆU TỔNG QUAN</a:t>
            </a:r>
          </a:p>
        </p:txBody>
      </p:sp>
      <p:sp>
        <p:nvSpPr>
          <p:cNvPr id="7" name="Title 1">
            <a:extLst>
              <a:ext uri="{FF2B5EF4-FFF2-40B4-BE49-F238E27FC236}">
                <a16:creationId xmlns:a16="http://schemas.microsoft.com/office/drawing/2014/main" id="{63EDFEA2-1F2C-9993-CBCD-CF1E548308F7}"/>
              </a:ext>
            </a:extLst>
          </p:cNvPr>
          <p:cNvSpPr txBox="1">
            <a:spLocks/>
          </p:cNvSpPr>
          <p:nvPr/>
        </p:nvSpPr>
        <p:spPr>
          <a:xfrm>
            <a:off x="172553" y="859846"/>
            <a:ext cx="5582071" cy="54979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Krona One"/>
              <a:buNone/>
              <a:defRPr sz="3500" b="0"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3600"/>
              <a:buFont typeface="Abril Fatface"/>
              <a:buNone/>
              <a:defRPr sz="3600" b="0" i="0" u="none" strike="noStrike" cap="none">
                <a:solidFill>
                  <a:schemeClr val="dk1"/>
                </a:solidFill>
                <a:latin typeface="Abril Fatface"/>
                <a:ea typeface="Abril Fatface"/>
                <a:cs typeface="Abril Fatface"/>
                <a:sym typeface="Abril Fatface"/>
              </a:defRPr>
            </a:lvl9pPr>
          </a:lstStyle>
          <a:p>
            <a:pPr algn="l"/>
            <a:r>
              <a:rPr lang="vi-VN" sz="1900" b="1" i="1" dirty="0">
                <a:solidFill>
                  <a:srgbClr val="FFFF00"/>
                </a:solidFill>
              </a:rPr>
              <a:t>3. Đối tượng , phạm vi và phương pháp nghiên cứu</a:t>
            </a:r>
            <a:endParaRPr lang="en-US" sz="1900" b="1" i="1" dirty="0">
              <a:solidFill>
                <a:srgbClr val="FFFF00"/>
              </a:solidFill>
            </a:endParaRPr>
          </a:p>
        </p:txBody>
      </p:sp>
    </p:spTree>
    <p:extLst>
      <p:ext uri="{BB962C8B-B14F-4D97-AF65-F5344CB8AC3E}">
        <p14:creationId xmlns:p14="http://schemas.microsoft.com/office/powerpoint/2010/main" val="345146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7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1000"/>
                                        <p:tgtEl>
                                          <p:spTgt spid="3">
                                            <p:txEl>
                                              <p:pRg st="0" end="0"/>
                                            </p:txEl>
                                          </p:spTgt>
                                        </p:tgtEl>
                                      </p:cBhvr>
                                    </p:animEffect>
                                  </p:childTnLst>
                                </p:cTn>
                              </p:par>
                            </p:childTnLst>
                          </p:cTn>
                        </p:par>
                        <p:par>
                          <p:cTn id="8" fill="hold">
                            <p:stCondLst>
                              <p:cond delay="1750"/>
                            </p:stCondLst>
                            <p:childTnLst>
                              <p:par>
                                <p:cTn id="9" presetID="21" presetClass="entr" presetSubtype="1" fill="hold" grpId="0" nodeType="afterEffect">
                                  <p:stCondLst>
                                    <p:cond delay="1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heel(1)">
                                      <p:cBhvr>
                                        <p:cTn id="11" dur="1000"/>
                                        <p:tgtEl>
                                          <p:spTgt spid="3">
                                            <p:txEl>
                                              <p:pRg st="1" end="1"/>
                                            </p:txEl>
                                          </p:spTgt>
                                        </p:tgtEl>
                                      </p:cBhvr>
                                    </p:animEffect>
                                  </p:childTnLst>
                                </p:cTn>
                              </p:par>
                            </p:childTnLst>
                          </p:cTn>
                        </p:par>
                        <p:par>
                          <p:cTn id="12" fill="hold">
                            <p:stCondLst>
                              <p:cond delay="4500"/>
                            </p:stCondLst>
                            <p:childTnLst>
                              <p:par>
                                <p:cTn id="13" presetID="21" presetClass="entr" presetSubtype="1" fill="hold" grpId="0" nodeType="afterEffect">
                                  <p:stCondLst>
                                    <p:cond delay="300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heel(1)">
                                      <p:cBhvr>
                                        <p:cTn id="15" dur="1000"/>
                                        <p:tgtEl>
                                          <p:spTgt spid="3">
                                            <p:txEl>
                                              <p:pRg st="3" end="3"/>
                                            </p:txEl>
                                          </p:spTgt>
                                        </p:tgtEl>
                                      </p:cBhvr>
                                    </p:animEffect>
                                  </p:childTnLst>
                                </p:cTn>
                              </p:par>
                            </p:childTnLst>
                          </p:cTn>
                        </p:par>
                        <p:par>
                          <p:cTn id="16" fill="hold">
                            <p:stCondLst>
                              <p:cond delay="35500"/>
                            </p:stCondLst>
                            <p:childTnLst>
                              <p:par>
                                <p:cTn id="17" presetID="21" presetClass="entr" presetSubtype="1" fill="hold" grpId="0" nodeType="afterEffect">
                                  <p:stCondLst>
                                    <p:cond delay="275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heel(1)">
                                      <p:cBhvr>
                                        <p:cTn id="19"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3B6A-9163-3C4F-008D-980385F04AC2}"/>
              </a:ext>
            </a:extLst>
          </p:cNvPr>
          <p:cNvSpPr>
            <a:spLocks noGrp="1"/>
          </p:cNvSpPr>
          <p:nvPr>
            <p:ph type="title"/>
          </p:nvPr>
        </p:nvSpPr>
        <p:spPr>
          <a:xfrm>
            <a:off x="856500" y="217714"/>
            <a:ext cx="7431000" cy="571800"/>
          </a:xfrm>
        </p:spPr>
        <p:txBody>
          <a:bodyPr/>
          <a:lstStyle/>
          <a:p>
            <a:r>
              <a:rPr lang="vi-VN" sz="2400" i="1" dirty="0">
                <a:latin typeface="Montserrat Black" pitchFamily="2" charset="0"/>
              </a:rPr>
              <a:t>GIỚI THIỆU TỔNG QUAN</a:t>
            </a:r>
            <a:br>
              <a:rPr lang="vi-VN" sz="2400" i="1" dirty="0">
                <a:latin typeface="Montserrat Black" pitchFamily="2" charset="0"/>
              </a:rPr>
            </a:br>
            <a:endParaRPr lang="en-US" dirty="0"/>
          </a:p>
        </p:txBody>
      </p:sp>
      <p:sp>
        <p:nvSpPr>
          <p:cNvPr id="4" name="Title 1">
            <a:extLst>
              <a:ext uri="{FF2B5EF4-FFF2-40B4-BE49-F238E27FC236}">
                <a16:creationId xmlns:a16="http://schemas.microsoft.com/office/drawing/2014/main" id="{939896D5-F60D-31F5-043E-1F3E2033C6CF}"/>
              </a:ext>
            </a:extLst>
          </p:cNvPr>
          <p:cNvSpPr txBox="1">
            <a:spLocks/>
          </p:cNvSpPr>
          <p:nvPr/>
        </p:nvSpPr>
        <p:spPr>
          <a:xfrm>
            <a:off x="235379" y="868259"/>
            <a:ext cx="3858900" cy="192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Krona One"/>
              <a:buNone/>
              <a:defRPr sz="2400" b="0"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9pPr>
          </a:lstStyle>
          <a:p>
            <a:pPr algn="l"/>
            <a:r>
              <a:rPr lang="vi-VN" sz="2200" b="1" i="1" dirty="0">
                <a:solidFill>
                  <a:srgbClr val="FFFF00"/>
                </a:solidFill>
              </a:rPr>
              <a:t>4. Tập dữ liệu</a:t>
            </a:r>
            <a:endParaRPr lang="en-US" sz="2200" b="1" i="1" dirty="0">
              <a:solidFill>
                <a:srgbClr val="FFFF00"/>
              </a:solidFill>
            </a:endParaRPr>
          </a:p>
        </p:txBody>
      </p:sp>
      <p:sp>
        <p:nvSpPr>
          <p:cNvPr id="6" name="TextBox 5">
            <a:extLst>
              <a:ext uri="{FF2B5EF4-FFF2-40B4-BE49-F238E27FC236}">
                <a16:creationId xmlns:a16="http://schemas.microsoft.com/office/drawing/2014/main" id="{08BF2D59-8D76-D1B3-DACD-868E32A7F246}"/>
              </a:ext>
            </a:extLst>
          </p:cNvPr>
          <p:cNvSpPr txBox="1"/>
          <p:nvPr/>
        </p:nvSpPr>
        <p:spPr>
          <a:xfrm>
            <a:off x="671442" y="1470858"/>
            <a:ext cx="7151914" cy="2893100"/>
          </a:xfrm>
          <a:prstGeom prst="rect">
            <a:avLst/>
          </a:prstGeom>
          <a:noFill/>
        </p:spPr>
        <p:txBody>
          <a:bodyPr wrap="square">
            <a:spAutoFit/>
          </a:bodyPr>
          <a:lstStyle/>
          <a:p>
            <a:r>
              <a:rPr lang="vi-VN" sz="1500" dirty="0">
                <a:solidFill>
                  <a:schemeClr val="tx1"/>
                </a:solidFill>
              </a:rPr>
              <a:t>Sử dụng tập dữ liệu GTSRB </a:t>
            </a:r>
            <a:r>
              <a:rPr lang="en-US" sz="1600" dirty="0">
                <a:solidFill>
                  <a:schemeClr val="tx1"/>
                </a:solidFill>
              </a:rPr>
              <a:t>(German Traffic Sign </a:t>
            </a:r>
            <a:endParaRPr lang="vi-VN" sz="1600" dirty="0">
              <a:solidFill>
                <a:schemeClr val="tx1"/>
              </a:solidFill>
            </a:endParaRPr>
          </a:p>
          <a:p>
            <a:r>
              <a:rPr lang="en-US" sz="1600" dirty="0">
                <a:solidFill>
                  <a:schemeClr val="tx1"/>
                </a:solidFill>
              </a:rPr>
              <a:t>Recognition Benchmark)</a:t>
            </a:r>
            <a:endParaRPr lang="vi-VN" sz="1500" dirty="0">
              <a:solidFill>
                <a:schemeClr val="tx1"/>
              </a:solidFill>
            </a:endParaRPr>
          </a:p>
          <a:p>
            <a:pPr algn="l">
              <a:buFontTx/>
              <a:buChar char="-"/>
            </a:pPr>
            <a:endParaRPr lang="vi-VN" sz="1500" dirty="0">
              <a:solidFill>
                <a:schemeClr val="tx1"/>
              </a:solidFill>
            </a:endParaRPr>
          </a:p>
          <a:p>
            <a:pPr marL="285750" indent="-285750">
              <a:buClr>
                <a:srgbClr val="00B0F0"/>
              </a:buClr>
              <a:buSzPct val="106000"/>
              <a:buFont typeface="Wingdings" panose="05000000000000000000" pitchFamily="2" charset="2"/>
              <a:buChar char="ü"/>
            </a:pPr>
            <a:r>
              <a:rPr lang="vi-VN" sz="1500" dirty="0">
                <a:solidFill>
                  <a:schemeClr val="tx1"/>
                </a:solidFill>
              </a:rPr>
              <a:t> </a:t>
            </a:r>
            <a:r>
              <a:rPr lang="en-US" sz="1500" dirty="0">
                <a:solidFill>
                  <a:schemeClr val="tx1"/>
                </a:solidFill>
              </a:rPr>
              <a:t>~40,000 </a:t>
            </a:r>
            <a:r>
              <a:rPr lang="en-US" sz="1500" dirty="0" err="1">
                <a:solidFill>
                  <a:schemeClr val="tx1"/>
                </a:solidFill>
              </a:rPr>
              <a:t>ảnh</a:t>
            </a:r>
            <a:r>
              <a:rPr lang="en-US" sz="1500" dirty="0">
                <a:solidFill>
                  <a:schemeClr val="tx1"/>
                </a:solidFill>
              </a:rPr>
              <a:t> </a:t>
            </a:r>
            <a:r>
              <a:rPr lang="en-US" sz="1500" dirty="0" err="1">
                <a:solidFill>
                  <a:schemeClr val="tx1"/>
                </a:solidFill>
              </a:rPr>
              <a:t>màu</a:t>
            </a:r>
            <a:r>
              <a:rPr lang="en-US" sz="1500" dirty="0">
                <a:solidFill>
                  <a:schemeClr val="tx1"/>
                </a:solidFill>
              </a:rPr>
              <a:t>, 43 </a:t>
            </a:r>
            <a:r>
              <a:rPr lang="en-US" sz="1500" dirty="0" err="1">
                <a:solidFill>
                  <a:schemeClr val="tx1"/>
                </a:solidFill>
              </a:rPr>
              <a:t>loại</a:t>
            </a:r>
            <a:r>
              <a:rPr lang="en-US" sz="1500" dirty="0">
                <a:solidFill>
                  <a:schemeClr val="tx1"/>
                </a:solidFill>
              </a:rPr>
              <a:t> </a:t>
            </a:r>
            <a:r>
              <a:rPr lang="en-US" sz="1500" dirty="0" err="1">
                <a:solidFill>
                  <a:schemeClr val="tx1"/>
                </a:solidFill>
              </a:rPr>
              <a:t>biển</a:t>
            </a:r>
            <a:r>
              <a:rPr lang="en-US" sz="1500" dirty="0">
                <a:solidFill>
                  <a:schemeClr val="tx1"/>
                </a:solidFill>
              </a:rPr>
              <a:t> </a:t>
            </a:r>
            <a:r>
              <a:rPr lang="en-US" sz="1500" dirty="0" err="1">
                <a:solidFill>
                  <a:schemeClr val="tx1"/>
                </a:solidFill>
              </a:rPr>
              <a:t>báo</a:t>
            </a:r>
            <a:r>
              <a:rPr lang="en-US" sz="1500" dirty="0">
                <a:solidFill>
                  <a:schemeClr val="tx1"/>
                </a:solidFill>
              </a:rPr>
              <a:t>.</a:t>
            </a:r>
            <a:endParaRPr lang="vi-VN" sz="1500" dirty="0">
              <a:solidFill>
                <a:schemeClr val="tx1"/>
              </a:solidFill>
            </a:endParaRPr>
          </a:p>
          <a:p>
            <a:pPr marL="285750" indent="-285750">
              <a:buClr>
                <a:srgbClr val="00B0F0"/>
              </a:buClr>
              <a:buSzPct val="106000"/>
              <a:buFont typeface="Wingdings" panose="05000000000000000000" pitchFamily="2" charset="2"/>
              <a:buChar char="ü"/>
            </a:pPr>
            <a:endParaRPr lang="en-US" sz="1500" dirty="0">
              <a:solidFill>
                <a:schemeClr val="tx1"/>
              </a:solidFill>
            </a:endParaRPr>
          </a:p>
          <a:p>
            <a:pPr marL="285750" indent="-285750" algn="l">
              <a:buClr>
                <a:srgbClr val="00B0F0"/>
              </a:buClr>
              <a:buSzPct val="106000"/>
              <a:buFont typeface="Wingdings" panose="05000000000000000000" pitchFamily="2" charset="2"/>
              <a:buChar char="ü"/>
            </a:pPr>
            <a:r>
              <a:rPr lang="en-US" sz="1500" dirty="0">
                <a:solidFill>
                  <a:schemeClr val="tx1"/>
                </a:solidFill>
              </a:rPr>
              <a:t>Chia </a:t>
            </a:r>
            <a:r>
              <a:rPr lang="en-US" sz="1500" dirty="0" err="1">
                <a:solidFill>
                  <a:schemeClr val="tx1"/>
                </a:solidFill>
              </a:rPr>
              <a:t>dữ</a:t>
            </a:r>
            <a:r>
              <a:rPr lang="en-US" sz="1500" dirty="0">
                <a:solidFill>
                  <a:schemeClr val="tx1"/>
                </a:solidFill>
              </a:rPr>
              <a:t> </a:t>
            </a:r>
            <a:r>
              <a:rPr lang="en-US" sz="1500" dirty="0" err="1">
                <a:solidFill>
                  <a:schemeClr val="tx1"/>
                </a:solidFill>
              </a:rPr>
              <a:t>liệu</a:t>
            </a:r>
            <a:r>
              <a:rPr lang="en-US" sz="1500" dirty="0">
                <a:solidFill>
                  <a:schemeClr val="tx1"/>
                </a:solidFill>
              </a:rPr>
              <a:t>: 80% </a:t>
            </a:r>
            <a:r>
              <a:rPr lang="en-US" sz="1500" dirty="0" err="1">
                <a:solidFill>
                  <a:schemeClr val="tx1"/>
                </a:solidFill>
              </a:rPr>
              <a:t>huấn</a:t>
            </a:r>
            <a:r>
              <a:rPr lang="en-US" sz="1500" dirty="0">
                <a:solidFill>
                  <a:schemeClr val="tx1"/>
                </a:solidFill>
              </a:rPr>
              <a:t> </a:t>
            </a:r>
            <a:r>
              <a:rPr lang="en-US" sz="1500" dirty="0" err="1">
                <a:solidFill>
                  <a:schemeClr val="tx1"/>
                </a:solidFill>
              </a:rPr>
              <a:t>luyện</a:t>
            </a:r>
            <a:r>
              <a:rPr lang="en-US" sz="1500" dirty="0">
                <a:solidFill>
                  <a:schemeClr val="tx1"/>
                </a:solidFill>
              </a:rPr>
              <a:t> - 20% </a:t>
            </a:r>
            <a:r>
              <a:rPr lang="en-US" sz="1500" dirty="0" err="1">
                <a:solidFill>
                  <a:schemeClr val="tx1"/>
                </a:solidFill>
              </a:rPr>
              <a:t>kiểm</a:t>
            </a:r>
            <a:r>
              <a:rPr lang="en-US" sz="1500" dirty="0">
                <a:solidFill>
                  <a:schemeClr val="tx1"/>
                </a:solidFill>
              </a:rPr>
              <a:t> </a:t>
            </a:r>
            <a:r>
              <a:rPr lang="en-US" sz="1500" dirty="0" err="1">
                <a:solidFill>
                  <a:schemeClr val="tx1"/>
                </a:solidFill>
              </a:rPr>
              <a:t>tra</a:t>
            </a:r>
            <a:endParaRPr lang="vi-VN" sz="1500" dirty="0">
              <a:solidFill>
                <a:schemeClr val="tx1"/>
              </a:solidFill>
            </a:endParaRPr>
          </a:p>
          <a:p>
            <a:pPr marL="285750" indent="-285750" algn="l">
              <a:buClr>
                <a:srgbClr val="00B0F0"/>
              </a:buClr>
              <a:buSzPct val="106000"/>
              <a:buFont typeface="Wingdings" panose="05000000000000000000" pitchFamily="2" charset="2"/>
              <a:buChar char="ü"/>
            </a:pPr>
            <a:endParaRPr lang="vi-VN" sz="1500" dirty="0">
              <a:solidFill>
                <a:schemeClr val="tx1"/>
              </a:solidFill>
            </a:endParaRPr>
          </a:p>
          <a:p>
            <a:pPr marL="285750" indent="-285750" algn="l">
              <a:buClr>
                <a:srgbClr val="00B0F0"/>
              </a:buClr>
              <a:buSzPct val="106000"/>
              <a:buFont typeface="Wingdings" panose="05000000000000000000" pitchFamily="2" charset="2"/>
              <a:buChar char="ü"/>
            </a:pPr>
            <a:r>
              <a:rPr lang="vi-VN" sz="1500" dirty="0">
                <a:solidFill>
                  <a:schemeClr val="tx1"/>
                </a:solidFill>
              </a:rPr>
              <a:t>Kích thước ảnh chuẩn hóa: 30x30 RGB.</a:t>
            </a:r>
          </a:p>
          <a:p>
            <a:pPr marL="285750" indent="-285750" algn="l">
              <a:buClr>
                <a:srgbClr val="00B0F0"/>
              </a:buClr>
              <a:buSzPct val="106000"/>
              <a:buFont typeface="Wingdings" panose="05000000000000000000" pitchFamily="2" charset="2"/>
              <a:buChar char="ü"/>
            </a:pPr>
            <a:endParaRPr lang="vi-VN" sz="1500" dirty="0">
              <a:solidFill>
                <a:schemeClr val="tx1"/>
              </a:solidFill>
            </a:endParaRPr>
          </a:p>
          <a:p>
            <a:pPr marL="285750" indent="-285750">
              <a:buClr>
                <a:srgbClr val="00B0F0"/>
              </a:buClr>
              <a:buSzPct val="106000"/>
              <a:buFont typeface="Wingdings" panose="05000000000000000000" pitchFamily="2" charset="2"/>
              <a:buChar char="ü"/>
            </a:pPr>
            <a:r>
              <a:rPr lang="en-US" sz="1500" dirty="0" err="1">
                <a:solidFill>
                  <a:schemeClr val="tx1"/>
                </a:solidFill>
              </a:rPr>
              <a:t>Dữ</a:t>
            </a:r>
            <a:r>
              <a:rPr lang="en-US" sz="1500" dirty="0">
                <a:solidFill>
                  <a:schemeClr val="tx1"/>
                </a:solidFill>
              </a:rPr>
              <a:t> </a:t>
            </a:r>
            <a:r>
              <a:rPr lang="en-US" sz="1500" dirty="0" err="1">
                <a:solidFill>
                  <a:schemeClr val="tx1"/>
                </a:solidFill>
              </a:rPr>
              <a:t>liệu</a:t>
            </a:r>
            <a:r>
              <a:rPr lang="en-US" sz="1500" dirty="0">
                <a:solidFill>
                  <a:schemeClr val="tx1"/>
                </a:solidFill>
              </a:rPr>
              <a:t> </a:t>
            </a:r>
            <a:r>
              <a:rPr lang="en-US" sz="1500" dirty="0" err="1">
                <a:solidFill>
                  <a:schemeClr val="tx1"/>
                </a:solidFill>
              </a:rPr>
              <a:t>đa</a:t>
            </a:r>
            <a:r>
              <a:rPr lang="en-US" sz="1500" dirty="0">
                <a:solidFill>
                  <a:schemeClr val="tx1"/>
                </a:solidFill>
              </a:rPr>
              <a:t> </a:t>
            </a:r>
            <a:r>
              <a:rPr lang="en-US" sz="1500" dirty="0" err="1">
                <a:solidFill>
                  <a:schemeClr val="tx1"/>
                </a:solidFill>
              </a:rPr>
              <a:t>dạng</a:t>
            </a:r>
            <a:r>
              <a:rPr lang="en-US" sz="1500" dirty="0">
                <a:solidFill>
                  <a:schemeClr val="tx1"/>
                </a:solidFill>
              </a:rPr>
              <a:t> </a:t>
            </a:r>
            <a:r>
              <a:rPr lang="en-US" sz="1500" dirty="0" err="1">
                <a:solidFill>
                  <a:schemeClr val="tx1"/>
                </a:solidFill>
              </a:rPr>
              <a:t>về</a:t>
            </a:r>
            <a:r>
              <a:rPr lang="en-US" sz="1500" dirty="0">
                <a:solidFill>
                  <a:schemeClr val="tx1"/>
                </a:solidFill>
              </a:rPr>
              <a:t> </a:t>
            </a:r>
            <a:r>
              <a:rPr lang="en-US" sz="1500" dirty="0" err="1">
                <a:solidFill>
                  <a:schemeClr val="tx1"/>
                </a:solidFill>
              </a:rPr>
              <a:t>ánh</a:t>
            </a:r>
            <a:r>
              <a:rPr lang="en-US" sz="1500" dirty="0">
                <a:solidFill>
                  <a:schemeClr val="tx1"/>
                </a:solidFill>
              </a:rPr>
              <a:t> </a:t>
            </a:r>
            <a:r>
              <a:rPr lang="en-US" sz="1500" dirty="0" err="1">
                <a:solidFill>
                  <a:schemeClr val="tx1"/>
                </a:solidFill>
              </a:rPr>
              <a:t>sáng</a:t>
            </a:r>
            <a:r>
              <a:rPr lang="en-US" sz="1500" dirty="0">
                <a:solidFill>
                  <a:schemeClr val="tx1"/>
                </a:solidFill>
              </a:rPr>
              <a:t>, </a:t>
            </a:r>
            <a:r>
              <a:rPr lang="en-US" sz="1500" dirty="0" err="1">
                <a:solidFill>
                  <a:schemeClr val="tx1"/>
                </a:solidFill>
              </a:rPr>
              <a:t>góc</a:t>
            </a:r>
            <a:r>
              <a:rPr lang="en-US" sz="1500" dirty="0">
                <a:solidFill>
                  <a:schemeClr val="tx1"/>
                </a:solidFill>
              </a:rPr>
              <a:t> </a:t>
            </a:r>
            <a:r>
              <a:rPr lang="en-US" sz="1500" dirty="0" err="1">
                <a:solidFill>
                  <a:schemeClr val="tx1"/>
                </a:solidFill>
              </a:rPr>
              <a:t>nhìn</a:t>
            </a:r>
            <a:r>
              <a:rPr lang="en-US" sz="1500" dirty="0">
                <a:solidFill>
                  <a:schemeClr val="tx1"/>
                </a:solidFill>
              </a:rPr>
              <a:t>.</a:t>
            </a:r>
          </a:p>
          <a:p>
            <a:pPr marL="285750" indent="-285750" algn="l">
              <a:buClr>
                <a:srgbClr val="00B0F0"/>
              </a:buClr>
              <a:buSzPct val="106000"/>
              <a:buFont typeface="Wingdings" panose="05000000000000000000" pitchFamily="2" charset="2"/>
              <a:buChar char="ü"/>
            </a:pPr>
            <a:endParaRPr lang="vi-VN" sz="1500" dirty="0">
              <a:solidFill>
                <a:schemeClr val="tx1"/>
              </a:solidFill>
            </a:endParaRPr>
          </a:p>
          <a:p>
            <a:pPr algn="l">
              <a:buFontTx/>
              <a:buChar char="-"/>
            </a:pPr>
            <a:endParaRPr lang="vi-VN" sz="1500" dirty="0">
              <a:solidFill>
                <a:schemeClr val="tx1"/>
              </a:solidFill>
            </a:endParaRPr>
          </a:p>
        </p:txBody>
      </p:sp>
      <p:pic>
        <p:nvPicPr>
          <p:cNvPr id="3" name="Picture 2">
            <a:extLst>
              <a:ext uri="{FF2B5EF4-FFF2-40B4-BE49-F238E27FC236}">
                <a16:creationId xmlns:a16="http://schemas.microsoft.com/office/drawing/2014/main" id="{0452CF41-99FE-22FF-D01C-66B468F90F84}"/>
              </a:ext>
            </a:extLst>
          </p:cNvPr>
          <p:cNvPicPr>
            <a:picLocks noChangeAspect="1"/>
          </p:cNvPicPr>
          <p:nvPr/>
        </p:nvPicPr>
        <p:blipFill>
          <a:blip r:embed="rId2"/>
          <a:stretch>
            <a:fillRect/>
          </a:stretch>
        </p:blipFill>
        <p:spPr>
          <a:xfrm>
            <a:off x="5471781" y="1116203"/>
            <a:ext cx="3470998" cy="3309696"/>
          </a:xfrm>
          <a:prstGeom prst="rect">
            <a:avLst/>
          </a:prstGeom>
        </p:spPr>
      </p:pic>
    </p:spTree>
    <p:extLst>
      <p:ext uri="{BB962C8B-B14F-4D97-AF65-F5344CB8AC3E}">
        <p14:creationId xmlns:p14="http://schemas.microsoft.com/office/powerpoint/2010/main" val="226712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C14BB-E233-DBC5-8BDB-F54273AB0F06}"/>
              </a:ext>
            </a:extLst>
          </p:cNvPr>
          <p:cNvSpPr>
            <a:spLocks noGrp="1"/>
          </p:cNvSpPr>
          <p:nvPr>
            <p:ph type="title"/>
          </p:nvPr>
        </p:nvSpPr>
        <p:spPr>
          <a:xfrm>
            <a:off x="856500" y="225552"/>
            <a:ext cx="7431000" cy="713232"/>
          </a:xfrm>
        </p:spPr>
        <p:txBody>
          <a:bodyPr/>
          <a:lstStyle/>
          <a:p>
            <a:r>
              <a:rPr lang="vi-VN" dirty="0"/>
              <a:t>CƠ SỞ LÝ THUYẾT ĐỂ </a:t>
            </a:r>
            <a:r>
              <a:rPr lang="vi-VN" sz="2200" dirty="0"/>
              <a:t>XÂY</a:t>
            </a:r>
            <a:r>
              <a:rPr lang="vi-VN" dirty="0"/>
              <a:t> DỰNG NÊN MÔ HÌNH</a:t>
            </a:r>
            <a:endParaRPr lang="en-US" dirty="0"/>
          </a:p>
        </p:txBody>
      </p:sp>
      <p:sp>
        <p:nvSpPr>
          <p:cNvPr id="3" name="Subtitle 2">
            <a:extLst>
              <a:ext uri="{FF2B5EF4-FFF2-40B4-BE49-F238E27FC236}">
                <a16:creationId xmlns:a16="http://schemas.microsoft.com/office/drawing/2014/main" id="{D54DF5D1-E99B-034A-7796-FAB433503AFF}"/>
              </a:ext>
            </a:extLst>
          </p:cNvPr>
          <p:cNvSpPr txBox="1">
            <a:spLocks/>
          </p:cNvSpPr>
          <p:nvPr/>
        </p:nvSpPr>
        <p:spPr>
          <a:xfrm>
            <a:off x="259200" y="1563983"/>
            <a:ext cx="8625600" cy="282801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endParaRPr lang="vi-VN" sz="1300" dirty="0"/>
          </a:p>
        </p:txBody>
      </p:sp>
      <p:sp>
        <p:nvSpPr>
          <p:cNvPr id="4" name="Subtitle 2">
            <a:extLst>
              <a:ext uri="{FF2B5EF4-FFF2-40B4-BE49-F238E27FC236}">
                <a16:creationId xmlns:a16="http://schemas.microsoft.com/office/drawing/2014/main" id="{80015BF4-9072-8F38-7F64-E7BE3FB77D6A}"/>
              </a:ext>
            </a:extLst>
          </p:cNvPr>
          <p:cNvSpPr txBox="1">
            <a:spLocks/>
          </p:cNvSpPr>
          <p:nvPr/>
        </p:nvSpPr>
        <p:spPr>
          <a:xfrm>
            <a:off x="508535" y="1111808"/>
            <a:ext cx="3258192" cy="138038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vi-VN" sz="1700" dirty="0">
                <a:solidFill>
                  <a:srgbClr val="FFC000"/>
                </a:solidFill>
              </a:rPr>
              <a:t>01</a:t>
            </a:r>
          </a:p>
          <a:p>
            <a:pPr marL="139700"/>
            <a:endParaRPr lang="vi-VN" sz="1300" dirty="0">
              <a:solidFill>
                <a:schemeClr val="tx1"/>
              </a:solidFill>
            </a:endParaRPr>
          </a:p>
          <a:p>
            <a:pPr marL="139700"/>
            <a:r>
              <a:rPr lang="vi-VN" sz="1300" dirty="0">
                <a:solidFill>
                  <a:schemeClr val="tx1"/>
                </a:solidFill>
              </a:rPr>
              <a:t>Như ta đã biết thì mạng CNN là một trong những mạng có ứng dụng tốt nhất trong lĩnh vực nhận diện hình ảnh</a:t>
            </a:r>
          </a:p>
        </p:txBody>
      </p:sp>
      <p:sp>
        <p:nvSpPr>
          <p:cNvPr id="5" name="Subtitle 2">
            <a:extLst>
              <a:ext uri="{FF2B5EF4-FFF2-40B4-BE49-F238E27FC236}">
                <a16:creationId xmlns:a16="http://schemas.microsoft.com/office/drawing/2014/main" id="{D9D49EF3-4E1C-D4C5-3478-356FD60CE8F4}"/>
              </a:ext>
            </a:extLst>
          </p:cNvPr>
          <p:cNvSpPr txBox="1">
            <a:spLocks/>
          </p:cNvSpPr>
          <p:nvPr/>
        </p:nvSpPr>
        <p:spPr>
          <a:xfrm>
            <a:off x="5626608" y="1059731"/>
            <a:ext cx="3258192" cy="138038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vi-VN" sz="1700" dirty="0">
                <a:solidFill>
                  <a:srgbClr val="FFC000"/>
                </a:solidFill>
              </a:rPr>
              <a:t>02 </a:t>
            </a:r>
          </a:p>
          <a:p>
            <a:pPr marL="139700"/>
            <a:endParaRPr lang="vi-VN" sz="1300" dirty="0">
              <a:solidFill>
                <a:schemeClr val="tx1"/>
              </a:solidFill>
            </a:endParaRPr>
          </a:p>
          <a:p>
            <a:pPr marL="139700"/>
            <a:r>
              <a:rPr lang="vi-VN" sz="1300" dirty="0">
                <a:solidFill>
                  <a:schemeClr val="tx1"/>
                </a:solidFill>
              </a:rPr>
              <a:t>Mạng CNN là cơ sở để phát triển những mạng học sâu hơn , đáp ứng những ứng dụng phức tạp và thông minh hơn</a:t>
            </a:r>
          </a:p>
        </p:txBody>
      </p:sp>
      <p:sp>
        <p:nvSpPr>
          <p:cNvPr id="6" name="Subtitle 2">
            <a:extLst>
              <a:ext uri="{FF2B5EF4-FFF2-40B4-BE49-F238E27FC236}">
                <a16:creationId xmlns:a16="http://schemas.microsoft.com/office/drawing/2014/main" id="{EF282812-FC8A-ED55-4CB4-07C62498FC36}"/>
              </a:ext>
            </a:extLst>
          </p:cNvPr>
          <p:cNvSpPr txBox="1">
            <a:spLocks/>
          </p:cNvSpPr>
          <p:nvPr/>
        </p:nvSpPr>
        <p:spPr>
          <a:xfrm>
            <a:off x="5626608" y="3497413"/>
            <a:ext cx="3258192" cy="138038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vi-VN" sz="1700" dirty="0">
                <a:solidFill>
                  <a:srgbClr val="FFC000"/>
                </a:solidFill>
              </a:rPr>
              <a:t>03  </a:t>
            </a:r>
          </a:p>
          <a:p>
            <a:pPr marL="139700"/>
            <a:endParaRPr lang="vi-VN" sz="1300" dirty="0">
              <a:solidFill>
                <a:schemeClr val="tx1"/>
              </a:solidFill>
            </a:endParaRPr>
          </a:p>
          <a:p>
            <a:pPr marL="139700"/>
            <a:r>
              <a:rPr lang="vi-VN" sz="1300" dirty="0">
                <a:solidFill>
                  <a:schemeClr val="tx1"/>
                </a:solidFill>
              </a:rPr>
              <a:t>Mạng nơ-ron tích chập dựa trên phép tích chập của ảnh để tách các đặc điểm dựa vào các bộ lọc thu được trong quá trình huấn luyện.</a:t>
            </a:r>
          </a:p>
        </p:txBody>
      </p:sp>
      <p:pic>
        <p:nvPicPr>
          <p:cNvPr id="2050" name="Picture 2">
            <a:extLst>
              <a:ext uri="{FF2B5EF4-FFF2-40B4-BE49-F238E27FC236}">
                <a16:creationId xmlns:a16="http://schemas.microsoft.com/office/drawing/2014/main" id="{297F0466-0120-D35D-EAD4-B1F1C6BC2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535" y="2977991"/>
            <a:ext cx="3601152"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C8ACDB0-9C85-E386-09A5-1A1E25FA4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815" y="2558808"/>
            <a:ext cx="23526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Apple with solid fill">
            <a:extLst>
              <a:ext uri="{FF2B5EF4-FFF2-40B4-BE49-F238E27FC236}">
                <a16:creationId xmlns:a16="http://schemas.microsoft.com/office/drawing/2014/main" id="{9E966405-7423-27C1-3B72-787350BBB4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4222" y="938784"/>
            <a:ext cx="670178" cy="549450"/>
          </a:xfrm>
          <a:prstGeom prst="rect">
            <a:avLst/>
          </a:prstGeom>
        </p:spPr>
      </p:pic>
      <p:pic>
        <p:nvPicPr>
          <p:cNvPr id="10" name="Graphic 9" descr="Lock with solid fill">
            <a:extLst>
              <a:ext uri="{FF2B5EF4-FFF2-40B4-BE49-F238E27FC236}">
                <a16:creationId xmlns:a16="http://schemas.microsoft.com/office/drawing/2014/main" id="{56025904-199A-BE8E-4FE2-5C833C90CB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67511" y="3377482"/>
            <a:ext cx="723600" cy="562950"/>
          </a:xfrm>
          <a:prstGeom prst="rect">
            <a:avLst/>
          </a:prstGeom>
        </p:spPr>
      </p:pic>
      <p:pic>
        <p:nvPicPr>
          <p:cNvPr id="12" name="Graphic 11" descr="Large paint brush with solid fill">
            <a:extLst>
              <a:ext uri="{FF2B5EF4-FFF2-40B4-BE49-F238E27FC236}">
                <a16:creationId xmlns:a16="http://schemas.microsoft.com/office/drawing/2014/main" id="{34C09B20-6277-9F70-491A-14ABC00103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6000" y="938784"/>
            <a:ext cx="615600" cy="643050"/>
          </a:xfrm>
          <a:prstGeom prst="rect">
            <a:avLst/>
          </a:prstGeom>
        </p:spPr>
      </p:pic>
    </p:spTree>
    <p:extLst>
      <p:ext uri="{BB962C8B-B14F-4D97-AF65-F5344CB8AC3E}">
        <p14:creationId xmlns:p14="http://schemas.microsoft.com/office/powerpoint/2010/main" val="263579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100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wipe(down)">
                                      <p:cBhvr>
                                        <p:cTn id="7" dur="435">
                                          <p:stCondLst>
                                            <p:cond delay="0"/>
                                          </p:stCondLst>
                                        </p:cTn>
                                        <p:tgtEl>
                                          <p:spTgt spid="4">
                                            <p:txEl>
                                              <p:pRg st="2" end="2"/>
                                            </p:txEl>
                                          </p:spTgt>
                                        </p:tgtEl>
                                      </p:cBhvr>
                                    </p:animEffect>
                                    <p:anim calcmode="lin" valueType="num">
                                      <p:cBhvr>
                                        <p:cTn id="8" dur="1367" tmFilter="0,0; 0.14,0.36; 0.43,0.73; 0.71,0.91; 1.0,1.0">
                                          <p:stCondLst>
                                            <p:cond delay="0"/>
                                          </p:stCondLst>
                                        </p:cTn>
                                        <p:tgtEl>
                                          <p:spTgt spid="4">
                                            <p:txEl>
                                              <p:pRg st="2" end="2"/>
                                            </p:txEl>
                                          </p:spTgt>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4">
                                            <p:txEl>
                                              <p:pRg st="2" end="2"/>
                                            </p:txEl>
                                          </p:spTgt>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4">
                                            <p:txEl>
                                              <p:pRg st="2" end="2"/>
                                            </p:txEl>
                                          </p:spTgt>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4">
                                            <p:txEl>
                                              <p:pRg st="2" end="2"/>
                                            </p:txEl>
                                          </p:spTgt>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4">
                                            <p:txEl>
                                              <p:pRg st="2" end="2"/>
                                            </p:txEl>
                                          </p:spTgt>
                                        </p:tgtEl>
                                        <p:attrNameLst>
                                          <p:attrName>ppt_y</p:attrName>
                                        </p:attrNameLst>
                                      </p:cBhvr>
                                      <p:tavLst>
                                        <p:tav tm="0" fmla="#ppt_y-sin(pi*$)/81">
                                          <p:val>
                                            <p:fltVal val="0"/>
                                          </p:val>
                                        </p:tav>
                                        <p:tav tm="100000">
                                          <p:val>
                                            <p:fltVal val="1"/>
                                          </p:val>
                                        </p:tav>
                                      </p:tavLst>
                                    </p:anim>
                                    <p:animScale>
                                      <p:cBhvr>
                                        <p:cTn id="13" dur="20">
                                          <p:stCondLst>
                                            <p:cond delay="487"/>
                                          </p:stCondLst>
                                        </p:cTn>
                                        <p:tgtEl>
                                          <p:spTgt spid="4">
                                            <p:txEl>
                                              <p:pRg st="2" end="2"/>
                                            </p:txEl>
                                          </p:spTgt>
                                        </p:tgtEl>
                                      </p:cBhvr>
                                      <p:to x="100000" y="60000"/>
                                    </p:animScale>
                                    <p:animScale>
                                      <p:cBhvr>
                                        <p:cTn id="14" dur="124" decel="50000">
                                          <p:stCondLst>
                                            <p:cond delay="507"/>
                                          </p:stCondLst>
                                        </p:cTn>
                                        <p:tgtEl>
                                          <p:spTgt spid="4">
                                            <p:txEl>
                                              <p:pRg st="2" end="2"/>
                                            </p:txEl>
                                          </p:spTgt>
                                        </p:tgtEl>
                                      </p:cBhvr>
                                      <p:to x="100000" y="100000"/>
                                    </p:animScale>
                                    <p:animScale>
                                      <p:cBhvr>
                                        <p:cTn id="15" dur="20">
                                          <p:stCondLst>
                                            <p:cond delay="984"/>
                                          </p:stCondLst>
                                        </p:cTn>
                                        <p:tgtEl>
                                          <p:spTgt spid="4">
                                            <p:txEl>
                                              <p:pRg st="2" end="2"/>
                                            </p:txEl>
                                          </p:spTgt>
                                        </p:tgtEl>
                                      </p:cBhvr>
                                      <p:to x="100000" y="80000"/>
                                    </p:animScale>
                                    <p:animScale>
                                      <p:cBhvr>
                                        <p:cTn id="16" dur="124" decel="50000">
                                          <p:stCondLst>
                                            <p:cond delay="1004"/>
                                          </p:stCondLst>
                                        </p:cTn>
                                        <p:tgtEl>
                                          <p:spTgt spid="4">
                                            <p:txEl>
                                              <p:pRg st="2" end="2"/>
                                            </p:txEl>
                                          </p:spTgt>
                                        </p:tgtEl>
                                      </p:cBhvr>
                                      <p:to x="100000" y="100000"/>
                                    </p:animScale>
                                    <p:animScale>
                                      <p:cBhvr>
                                        <p:cTn id="17" dur="20">
                                          <p:stCondLst>
                                            <p:cond delay="1231"/>
                                          </p:stCondLst>
                                        </p:cTn>
                                        <p:tgtEl>
                                          <p:spTgt spid="4">
                                            <p:txEl>
                                              <p:pRg st="2" end="2"/>
                                            </p:txEl>
                                          </p:spTgt>
                                        </p:tgtEl>
                                      </p:cBhvr>
                                      <p:to x="100000" y="90000"/>
                                    </p:animScale>
                                    <p:animScale>
                                      <p:cBhvr>
                                        <p:cTn id="18" dur="124" decel="50000">
                                          <p:stCondLst>
                                            <p:cond delay="1251"/>
                                          </p:stCondLst>
                                        </p:cTn>
                                        <p:tgtEl>
                                          <p:spTgt spid="4">
                                            <p:txEl>
                                              <p:pRg st="2" end="2"/>
                                            </p:txEl>
                                          </p:spTgt>
                                        </p:tgtEl>
                                      </p:cBhvr>
                                      <p:to x="100000" y="100000"/>
                                    </p:animScale>
                                    <p:animScale>
                                      <p:cBhvr>
                                        <p:cTn id="19" dur="20">
                                          <p:stCondLst>
                                            <p:cond delay="1356"/>
                                          </p:stCondLst>
                                        </p:cTn>
                                        <p:tgtEl>
                                          <p:spTgt spid="4">
                                            <p:txEl>
                                              <p:pRg st="2" end="2"/>
                                            </p:txEl>
                                          </p:spTgt>
                                        </p:tgtEl>
                                      </p:cBhvr>
                                      <p:to x="100000" y="95000"/>
                                    </p:animScale>
                                    <p:animScale>
                                      <p:cBhvr>
                                        <p:cTn id="20" dur="124" decel="50000">
                                          <p:stCondLst>
                                            <p:cond delay="1376"/>
                                          </p:stCondLst>
                                        </p:cTn>
                                        <p:tgtEl>
                                          <p:spTgt spid="4">
                                            <p:txEl>
                                              <p:pRg st="2" end="2"/>
                                            </p:txEl>
                                          </p:spTgt>
                                        </p:tgtEl>
                                      </p:cBhvr>
                                      <p:to x="100000" y="100000"/>
                                    </p:animScale>
                                  </p:childTnLst>
                                </p:cTn>
                              </p:par>
                            </p:childTnLst>
                          </p:cTn>
                        </p:par>
                        <p:par>
                          <p:cTn id="21" fill="hold">
                            <p:stCondLst>
                              <p:cond delay="2500"/>
                            </p:stCondLst>
                            <p:childTnLst>
                              <p:par>
                                <p:cTn id="22" presetID="16" presetClass="entr" presetSubtype="21" fill="hold" nodeType="afterEffect">
                                  <p:stCondLst>
                                    <p:cond delay="475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barn(inVertical)">
                                      <p:cBhvr>
                                        <p:cTn id="24" dur="500"/>
                                        <p:tgtEl>
                                          <p:spTgt spid="5">
                                            <p:txEl>
                                              <p:pRg st="2" end="2"/>
                                            </p:txEl>
                                          </p:spTgt>
                                        </p:tgtEl>
                                      </p:cBhvr>
                                    </p:animEffect>
                                  </p:childTnLst>
                                </p:cTn>
                              </p:par>
                            </p:childTnLst>
                          </p:cTn>
                        </p:par>
                        <p:par>
                          <p:cTn id="25" fill="hold">
                            <p:stCondLst>
                              <p:cond delay="7750"/>
                            </p:stCondLst>
                            <p:childTnLst>
                              <p:par>
                                <p:cTn id="26" presetID="14" presetClass="entr" presetSubtype="10" fill="hold" nodeType="afterEffect">
                                  <p:stCondLst>
                                    <p:cond delay="1500"/>
                                  </p:stCondLst>
                                  <p:childTnLst>
                                    <p:set>
                                      <p:cBhvr>
                                        <p:cTn id="27" dur="1" fill="hold">
                                          <p:stCondLst>
                                            <p:cond delay="0"/>
                                          </p:stCondLst>
                                        </p:cTn>
                                        <p:tgtEl>
                                          <p:spTgt spid="2052"/>
                                        </p:tgtEl>
                                        <p:attrNameLst>
                                          <p:attrName>style.visibility</p:attrName>
                                        </p:attrNameLst>
                                      </p:cBhvr>
                                      <p:to>
                                        <p:strVal val="visible"/>
                                      </p:to>
                                    </p:set>
                                    <p:animEffect transition="in" filter="randombar(horizontal)">
                                      <p:cBhvr>
                                        <p:cTn id="28" dur="750"/>
                                        <p:tgtEl>
                                          <p:spTgt spid="2052"/>
                                        </p:tgtEl>
                                      </p:cBhvr>
                                    </p:animEffect>
                                  </p:childTnLst>
                                </p:cTn>
                              </p:par>
                            </p:childTnLst>
                          </p:cTn>
                        </p:par>
                        <p:par>
                          <p:cTn id="29" fill="hold">
                            <p:stCondLst>
                              <p:cond delay="10000"/>
                            </p:stCondLst>
                            <p:childTnLst>
                              <p:par>
                                <p:cTn id="30" presetID="31" presetClass="entr" presetSubtype="0" fill="hold" grpId="0" nodeType="afterEffect">
                                  <p:stCondLst>
                                    <p:cond delay="3000"/>
                                  </p:stCondLst>
                                  <p:childTnLst>
                                    <p:set>
                                      <p:cBhvr>
                                        <p:cTn id="31" dur="1" fill="hold">
                                          <p:stCondLst>
                                            <p:cond delay="0"/>
                                          </p:stCondLst>
                                        </p:cTn>
                                        <p:tgtEl>
                                          <p:spTgt spid="6"/>
                                        </p:tgtEl>
                                        <p:attrNameLst>
                                          <p:attrName>style.visibility</p:attrName>
                                        </p:attrNameLst>
                                      </p:cBhvr>
                                      <p:to>
                                        <p:strVal val="visible"/>
                                      </p:to>
                                    </p:set>
                                    <p:anim calcmode="lin" valueType="num">
                                      <p:cBhvr>
                                        <p:cTn id="32" dur="1000" fill="hold"/>
                                        <p:tgtEl>
                                          <p:spTgt spid="6"/>
                                        </p:tgtEl>
                                        <p:attrNameLst>
                                          <p:attrName>ppt_w</p:attrName>
                                        </p:attrNameLst>
                                      </p:cBhvr>
                                      <p:tavLst>
                                        <p:tav tm="0">
                                          <p:val>
                                            <p:fltVal val="0"/>
                                          </p:val>
                                        </p:tav>
                                        <p:tav tm="100000">
                                          <p:val>
                                            <p:strVal val="#ppt_w"/>
                                          </p:val>
                                        </p:tav>
                                      </p:tavLst>
                                    </p:anim>
                                    <p:anim calcmode="lin" valueType="num">
                                      <p:cBhvr>
                                        <p:cTn id="33" dur="1000" fill="hold"/>
                                        <p:tgtEl>
                                          <p:spTgt spid="6"/>
                                        </p:tgtEl>
                                        <p:attrNameLst>
                                          <p:attrName>ppt_h</p:attrName>
                                        </p:attrNameLst>
                                      </p:cBhvr>
                                      <p:tavLst>
                                        <p:tav tm="0">
                                          <p:val>
                                            <p:fltVal val="0"/>
                                          </p:val>
                                        </p:tav>
                                        <p:tav tm="100000">
                                          <p:val>
                                            <p:strVal val="#ppt_h"/>
                                          </p:val>
                                        </p:tav>
                                      </p:tavLst>
                                    </p:anim>
                                    <p:anim calcmode="lin" valueType="num">
                                      <p:cBhvr>
                                        <p:cTn id="34" dur="1000" fill="hold"/>
                                        <p:tgtEl>
                                          <p:spTgt spid="6"/>
                                        </p:tgtEl>
                                        <p:attrNameLst>
                                          <p:attrName>style.rotation</p:attrName>
                                        </p:attrNameLst>
                                      </p:cBhvr>
                                      <p:tavLst>
                                        <p:tav tm="0">
                                          <p:val>
                                            <p:fltVal val="90"/>
                                          </p:val>
                                        </p:tav>
                                        <p:tav tm="100000">
                                          <p:val>
                                            <p:fltVal val="0"/>
                                          </p:val>
                                        </p:tav>
                                      </p:tavLst>
                                    </p:anim>
                                    <p:animEffect transition="in" filter="fade">
                                      <p:cBhvr>
                                        <p:cTn id="35" dur="1000"/>
                                        <p:tgtEl>
                                          <p:spTgt spid="6"/>
                                        </p:tgtEl>
                                      </p:cBhvr>
                                    </p:animEffect>
                                  </p:childTnLst>
                                </p:cTn>
                              </p:par>
                            </p:childTnLst>
                          </p:cTn>
                        </p:par>
                        <p:par>
                          <p:cTn id="36" fill="hold">
                            <p:stCondLst>
                              <p:cond delay="14000"/>
                            </p:stCondLst>
                            <p:childTnLst>
                              <p:par>
                                <p:cTn id="37" presetID="16" presetClass="entr" presetSubtype="21" fill="hold" nodeType="afterEffect">
                                  <p:stCondLst>
                                    <p:cond delay="500"/>
                                  </p:stCondLst>
                                  <p:childTnLst>
                                    <p:set>
                                      <p:cBhvr>
                                        <p:cTn id="38" dur="1" fill="hold">
                                          <p:stCondLst>
                                            <p:cond delay="0"/>
                                          </p:stCondLst>
                                        </p:cTn>
                                        <p:tgtEl>
                                          <p:spTgt spid="2050"/>
                                        </p:tgtEl>
                                        <p:attrNameLst>
                                          <p:attrName>style.visibility</p:attrName>
                                        </p:attrNameLst>
                                      </p:cBhvr>
                                      <p:to>
                                        <p:strVal val="visible"/>
                                      </p:to>
                                    </p:set>
                                    <p:animEffect transition="in" filter="barn(inVertical)">
                                      <p:cBhvr>
                                        <p:cTn id="3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45D0-56A2-B5BD-94D6-CF6DA2CEDC20}"/>
              </a:ext>
            </a:extLst>
          </p:cNvPr>
          <p:cNvSpPr>
            <a:spLocks noGrp="1"/>
          </p:cNvSpPr>
          <p:nvPr>
            <p:ph type="title"/>
          </p:nvPr>
        </p:nvSpPr>
        <p:spPr>
          <a:xfrm>
            <a:off x="856500" y="87086"/>
            <a:ext cx="7431000" cy="571800"/>
          </a:xfrm>
        </p:spPr>
        <p:txBody>
          <a:bodyPr/>
          <a:lstStyle/>
          <a:p>
            <a:r>
              <a:rPr lang="vi-VN" b="1" i="1" dirty="0">
                <a:latin typeface="+mj-lt"/>
              </a:rPr>
              <a:t>Tiền xử lý dữ liệu</a:t>
            </a:r>
            <a:endParaRPr lang="en-US" b="1" i="1" dirty="0">
              <a:latin typeface="+mj-lt"/>
            </a:endParaRPr>
          </a:p>
        </p:txBody>
      </p:sp>
      <p:sp>
        <p:nvSpPr>
          <p:cNvPr id="4" name="TextBox 3">
            <a:extLst>
              <a:ext uri="{FF2B5EF4-FFF2-40B4-BE49-F238E27FC236}">
                <a16:creationId xmlns:a16="http://schemas.microsoft.com/office/drawing/2014/main" id="{CC574367-6212-D244-1BF6-51FD3714D1F7}"/>
              </a:ext>
            </a:extLst>
          </p:cNvPr>
          <p:cNvSpPr txBox="1"/>
          <p:nvPr/>
        </p:nvSpPr>
        <p:spPr>
          <a:xfrm>
            <a:off x="212269" y="909777"/>
            <a:ext cx="4054929" cy="2185214"/>
          </a:xfrm>
          <a:prstGeom prst="rect">
            <a:avLst/>
          </a:prstGeom>
          <a:noFill/>
        </p:spPr>
        <p:txBody>
          <a:bodyPr wrap="square">
            <a:spAutoFit/>
          </a:bodyPr>
          <a:lstStyle/>
          <a:p>
            <a:pPr marL="139700"/>
            <a:r>
              <a:rPr lang="vi-VN" sz="1700" dirty="0">
                <a:solidFill>
                  <a:srgbClr val="FFFF00"/>
                </a:solidFill>
              </a:rPr>
              <a:t>01</a:t>
            </a:r>
          </a:p>
          <a:p>
            <a:pPr marL="139700"/>
            <a:endParaRPr lang="vi-VN" sz="1300" dirty="0">
              <a:solidFill>
                <a:schemeClr val="tx1"/>
              </a:solidFill>
            </a:endParaRPr>
          </a:p>
          <a:p>
            <a:pPr marL="139700"/>
            <a:r>
              <a:rPr lang="en-US" sz="1300" dirty="0" err="1">
                <a:solidFill>
                  <a:schemeClr val="tx1"/>
                </a:solidFill>
              </a:rPr>
              <a:t>Chuyển</a:t>
            </a:r>
            <a:r>
              <a:rPr lang="en-US" sz="1300" dirty="0">
                <a:solidFill>
                  <a:schemeClr val="tx1"/>
                </a:solidFill>
              </a:rPr>
              <a:t> </a:t>
            </a:r>
            <a:r>
              <a:rPr lang="en-US" sz="1300" dirty="0" err="1">
                <a:solidFill>
                  <a:schemeClr val="tx1"/>
                </a:solidFill>
              </a:rPr>
              <a:t>ảnh</a:t>
            </a:r>
            <a:r>
              <a:rPr lang="en-US" sz="1300" dirty="0">
                <a:solidFill>
                  <a:schemeClr val="tx1"/>
                </a:solidFill>
              </a:rPr>
              <a:t> sang thang </a:t>
            </a:r>
            <a:r>
              <a:rPr lang="en-US" sz="1300" dirty="0" err="1">
                <a:solidFill>
                  <a:schemeClr val="tx1"/>
                </a:solidFill>
              </a:rPr>
              <a:t>xám</a:t>
            </a:r>
            <a:r>
              <a:rPr lang="en-US" sz="1300" dirty="0">
                <a:solidFill>
                  <a:schemeClr val="tx1"/>
                </a:solidFill>
              </a:rPr>
              <a:t> (grayscale)</a:t>
            </a:r>
            <a:endParaRPr lang="vi-VN" sz="1300" dirty="0">
              <a:solidFill>
                <a:schemeClr val="tx1"/>
              </a:solidFill>
            </a:endParaRPr>
          </a:p>
          <a:p>
            <a:pPr marL="425450" indent="-285750">
              <a:buClr>
                <a:srgbClr val="00B0F0"/>
              </a:buClr>
              <a:buFont typeface="Courier New" panose="02070309020205020404" pitchFamily="49" charset="0"/>
              <a:buChar char="o"/>
            </a:pPr>
            <a:r>
              <a:rPr lang="en-GB" sz="1300" dirty="0" err="1">
                <a:solidFill>
                  <a:schemeClr val="tx1"/>
                </a:solidFill>
              </a:rPr>
              <a:t>Giúp</a:t>
            </a:r>
            <a:r>
              <a:rPr lang="en-GB" sz="1300" dirty="0">
                <a:solidFill>
                  <a:schemeClr val="tx1"/>
                </a:solidFill>
              </a:rPr>
              <a:t> </a:t>
            </a:r>
            <a:r>
              <a:rPr lang="en-GB" sz="1300" dirty="0" err="1">
                <a:solidFill>
                  <a:schemeClr val="tx1"/>
                </a:solidFill>
              </a:rPr>
              <a:t>giảm</a:t>
            </a:r>
            <a:r>
              <a:rPr lang="en-GB" sz="1300" dirty="0">
                <a:solidFill>
                  <a:schemeClr val="tx1"/>
                </a:solidFill>
              </a:rPr>
              <a:t> </a:t>
            </a:r>
            <a:r>
              <a:rPr lang="en-GB" sz="1300" dirty="0" err="1">
                <a:solidFill>
                  <a:schemeClr val="tx1"/>
                </a:solidFill>
              </a:rPr>
              <a:t>chiều</a:t>
            </a:r>
            <a:r>
              <a:rPr lang="en-GB" sz="1300" dirty="0">
                <a:solidFill>
                  <a:schemeClr val="tx1"/>
                </a:solidFill>
              </a:rPr>
              <a:t> </a:t>
            </a:r>
            <a:r>
              <a:rPr lang="en-GB" sz="1300" dirty="0" err="1">
                <a:solidFill>
                  <a:schemeClr val="tx1"/>
                </a:solidFill>
              </a:rPr>
              <a:t>dữ</a:t>
            </a:r>
            <a:r>
              <a:rPr lang="en-GB" sz="1300" dirty="0">
                <a:solidFill>
                  <a:schemeClr val="tx1"/>
                </a:solidFill>
              </a:rPr>
              <a:t> </a:t>
            </a:r>
            <a:r>
              <a:rPr lang="en-GB" sz="1300" dirty="0" err="1">
                <a:solidFill>
                  <a:schemeClr val="tx1"/>
                </a:solidFill>
              </a:rPr>
              <a:t>liệu</a:t>
            </a:r>
            <a:r>
              <a:rPr lang="en-GB" sz="1300" dirty="0">
                <a:solidFill>
                  <a:schemeClr val="tx1"/>
                </a:solidFill>
              </a:rPr>
              <a:t>, </a:t>
            </a:r>
            <a:r>
              <a:rPr lang="en-GB" sz="1300" dirty="0" err="1">
                <a:solidFill>
                  <a:schemeClr val="tx1"/>
                </a:solidFill>
              </a:rPr>
              <a:t>tập</a:t>
            </a:r>
            <a:r>
              <a:rPr lang="en-GB" sz="1300" dirty="0">
                <a:solidFill>
                  <a:schemeClr val="tx1"/>
                </a:solidFill>
              </a:rPr>
              <a:t> </a:t>
            </a:r>
            <a:r>
              <a:rPr lang="en-GB" sz="1300" dirty="0" err="1">
                <a:solidFill>
                  <a:schemeClr val="tx1"/>
                </a:solidFill>
              </a:rPr>
              <a:t>trung</a:t>
            </a:r>
            <a:r>
              <a:rPr lang="en-GB" sz="1300" dirty="0">
                <a:solidFill>
                  <a:schemeClr val="tx1"/>
                </a:solidFill>
              </a:rPr>
              <a:t> </a:t>
            </a:r>
            <a:r>
              <a:rPr lang="en-GB" sz="1300" dirty="0" err="1">
                <a:solidFill>
                  <a:schemeClr val="tx1"/>
                </a:solidFill>
              </a:rPr>
              <a:t>vào</a:t>
            </a:r>
            <a:r>
              <a:rPr lang="en-GB" sz="1300" dirty="0">
                <a:solidFill>
                  <a:schemeClr val="tx1"/>
                </a:solidFill>
              </a:rPr>
              <a:t> </a:t>
            </a:r>
            <a:r>
              <a:rPr lang="en-GB" sz="1300" dirty="0" err="1">
                <a:solidFill>
                  <a:schemeClr val="tx1"/>
                </a:solidFill>
              </a:rPr>
              <a:t>đặc</a:t>
            </a:r>
            <a:r>
              <a:rPr lang="en-GB" sz="1300" dirty="0">
                <a:solidFill>
                  <a:schemeClr val="tx1"/>
                </a:solidFill>
              </a:rPr>
              <a:t> </a:t>
            </a:r>
            <a:r>
              <a:rPr lang="en-GB" sz="1300" dirty="0" err="1">
                <a:solidFill>
                  <a:schemeClr val="tx1"/>
                </a:solidFill>
              </a:rPr>
              <a:t>trưng</a:t>
            </a:r>
            <a:r>
              <a:rPr lang="en-GB" sz="1300" dirty="0">
                <a:solidFill>
                  <a:schemeClr val="tx1"/>
                </a:solidFill>
              </a:rPr>
              <a:t> </a:t>
            </a:r>
            <a:r>
              <a:rPr lang="en-GB" sz="1300" dirty="0" err="1">
                <a:solidFill>
                  <a:schemeClr val="tx1"/>
                </a:solidFill>
              </a:rPr>
              <a:t>cường</a:t>
            </a:r>
            <a:r>
              <a:rPr lang="en-GB" sz="1300" dirty="0">
                <a:solidFill>
                  <a:schemeClr val="tx1"/>
                </a:solidFill>
              </a:rPr>
              <a:t> </a:t>
            </a:r>
            <a:r>
              <a:rPr lang="en-GB" sz="1300" dirty="0" err="1">
                <a:solidFill>
                  <a:schemeClr val="tx1"/>
                </a:solidFill>
              </a:rPr>
              <a:t>độ</a:t>
            </a:r>
            <a:r>
              <a:rPr lang="en-GB" sz="1300" dirty="0">
                <a:solidFill>
                  <a:schemeClr val="tx1"/>
                </a:solidFill>
              </a:rPr>
              <a:t> </a:t>
            </a:r>
            <a:r>
              <a:rPr lang="en-GB" sz="1300" dirty="0" err="1">
                <a:solidFill>
                  <a:schemeClr val="tx1"/>
                </a:solidFill>
              </a:rPr>
              <a:t>sáng</a:t>
            </a:r>
            <a:r>
              <a:rPr lang="en-GB" sz="1300" dirty="0">
                <a:solidFill>
                  <a:schemeClr val="tx1"/>
                </a:solidFill>
              </a:rPr>
              <a:t>, </a:t>
            </a:r>
            <a:r>
              <a:rPr lang="en-GB" sz="1300" dirty="0" err="1">
                <a:solidFill>
                  <a:schemeClr val="tx1"/>
                </a:solidFill>
              </a:rPr>
              <a:t>thuận</a:t>
            </a:r>
            <a:r>
              <a:rPr lang="en-GB" sz="1300" dirty="0">
                <a:solidFill>
                  <a:schemeClr val="tx1"/>
                </a:solidFill>
              </a:rPr>
              <a:t> </a:t>
            </a:r>
            <a:r>
              <a:rPr lang="en-GB" sz="1300" dirty="0" err="1">
                <a:solidFill>
                  <a:schemeClr val="tx1"/>
                </a:solidFill>
              </a:rPr>
              <a:t>tiện</a:t>
            </a:r>
            <a:r>
              <a:rPr lang="en-GB" sz="1300" dirty="0">
                <a:solidFill>
                  <a:schemeClr val="tx1"/>
                </a:solidFill>
              </a:rPr>
              <a:t> </a:t>
            </a:r>
            <a:r>
              <a:rPr lang="en-GB" sz="1300" dirty="0" err="1">
                <a:solidFill>
                  <a:schemeClr val="tx1"/>
                </a:solidFill>
              </a:rPr>
              <a:t>cho</a:t>
            </a:r>
            <a:r>
              <a:rPr lang="en-GB" sz="1300" dirty="0">
                <a:solidFill>
                  <a:schemeClr val="tx1"/>
                </a:solidFill>
              </a:rPr>
              <a:t> </a:t>
            </a:r>
            <a:r>
              <a:rPr lang="en-GB" sz="1300" dirty="0" err="1">
                <a:solidFill>
                  <a:schemeClr val="tx1"/>
                </a:solidFill>
              </a:rPr>
              <a:t>việc</a:t>
            </a:r>
            <a:r>
              <a:rPr lang="en-GB" sz="1300" dirty="0">
                <a:solidFill>
                  <a:schemeClr val="tx1"/>
                </a:solidFill>
              </a:rPr>
              <a:t> </a:t>
            </a:r>
            <a:r>
              <a:rPr lang="en-GB" sz="1300" dirty="0" err="1">
                <a:solidFill>
                  <a:schemeClr val="tx1"/>
                </a:solidFill>
              </a:rPr>
              <a:t>xử</a:t>
            </a:r>
            <a:r>
              <a:rPr lang="en-GB" sz="1300" dirty="0">
                <a:solidFill>
                  <a:schemeClr val="tx1"/>
                </a:solidFill>
              </a:rPr>
              <a:t> </a:t>
            </a:r>
            <a:r>
              <a:rPr lang="en-GB" sz="1300" dirty="0" err="1">
                <a:solidFill>
                  <a:schemeClr val="tx1"/>
                </a:solidFill>
              </a:rPr>
              <a:t>lý</a:t>
            </a:r>
            <a:r>
              <a:rPr lang="en-GB" sz="1300" dirty="0">
                <a:solidFill>
                  <a:schemeClr val="tx1"/>
                </a:solidFill>
              </a:rPr>
              <a:t> </a:t>
            </a:r>
            <a:r>
              <a:rPr lang="en-GB" sz="1300" dirty="0" err="1">
                <a:solidFill>
                  <a:schemeClr val="tx1"/>
                </a:solidFill>
              </a:rPr>
              <a:t>tiếp</a:t>
            </a:r>
            <a:r>
              <a:rPr lang="en-GB" sz="1300" dirty="0">
                <a:solidFill>
                  <a:schemeClr val="tx1"/>
                </a:solidFill>
              </a:rPr>
              <a:t> </a:t>
            </a:r>
            <a:r>
              <a:rPr lang="en-GB" sz="1300" dirty="0" err="1">
                <a:solidFill>
                  <a:schemeClr val="tx1"/>
                </a:solidFill>
              </a:rPr>
              <a:t>theo</a:t>
            </a:r>
            <a:r>
              <a:rPr lang="en-GB" sz="1300" dirty="0">
                <a:solidFill>
                  <a:schemeClr val="tx1"/>
                </a:solidFill>
              </a:rPr>
              <a:t> </a:t>
            </a:r>
            <a:r>
              <a:rPr lang="en-GB" sz="1300" dirty="0" err="1">
                <a:solidFill>
                  <a:schemeClr val="tx1"/>
                </a:solidFill>
              </a:rPr>
              <a:t>và</a:t>
            </a:r>
            <a:r>
              <a:rPr lang="en-GB" sz="1300" dirty="0">
                <a:solidFill>
                  <a:schemeClr val="tx1"/>
                </a:solidFill>
              </a:rPr>
              <a:t> </a:t>
            </a:r>
            <a:r>
              <a:rPr lang="en-GB" sz="1300" dirty="0" err="1">
                <a:solidFill>
                  <a:schemeClr val="tx1"/>
                </a:solidFill>
              </a:rPr>
              <a:t>giảm</a:t>
            </a:r>
            <a:r>
              <a:rPr lang="en-GB" sz="1300" dirty="0">
                <a:solidFill>
                  <a:schemeClr val="tx1"/>
                </a:solidFill>
              </a:rPr>
              <a:t> </a:t>
            </a:r>
            <a:r>
              <a:rPr lang="en-GB" sz="1300" dirty="0" err="1">
                <a:solidFill>
                  <a:schemeClr val="tx1"/>
                </a:solidFill>
              </a:rPr>
              <a:t>độ</a:t>
            </a:r>
            <a:r>
              <a:rPr lang="en-GB" sz="1300" dirty="0">
                <a:solidFill>
                  <a:schemeClr val="tx1"/>
                </a:solidFill>
              </a:rPr>
              <a:t> </a:t>
            </a:r>
            <a:r>
              <a:rPr lang="en-GB" sz="1300" dirty="0" err="1">
                <a:solidFill>
                  <a:schemeClr val="tx1"/>
                </a:solidFill>
              </a:rPr>
              <a:t>phức</a:t>
            </a:r>
            <a:r>
              <a:rPr lang="en-GB" sz="1300" dirty="0">
                <a:solidFill>
                  <a:schemeClr val="tx1"/>
                </a:solidFill>
              </a:rPr>
              <a:t> </a:t>
            </a:r>
            <a:r>
              <a:rPr lang="en-GB" sz="1300" dirty="0" err="1">
                <a:solidFill>
                  <a:schemeClr val="tx1"/>
                </a:solidFill>
              </a:rPr>
              <a:t>tạp</a:t>
            </a:r>
            <a:r>
              <a:rPr lang="en-GB" sz="1300" dirty="0">
                <a:solidFill>
                  <a:schemeClr val="tx1"/>
                </a:solidFill>
              </a:rPr>
              <a:t> </a:t>
            </a:r>
            <a:r>
              <a:rPr lang="en-GB" sz="1300" dirty="0" err="1">
                <a:solidFill>
                  <a:schemeClr val="tx1"/>
                </a:solidFill>
              </a:rPr>
              <a:t>của</a:t>
            </a:r>
            <a:r>
              <a:rPr lang="en-GB" sz="1300" dirty="0">
                <a:solidFill>
                  <a:schemeClr val="tx1"/>
                </a:solidFill>
              </a:rPr>
              <a:t> </a:t>
            </a:r>
            <a:r>
              <a:rPr lang="en-GB" sz="1300" dirty="0" err="1">
                <a:solidFill>
                  <a:schemeClr val="tx1"/>
                </a:solidFill>
              </a:rPr>
              <a:t>mô</a:t>
            </a:r>
            <a:r>
              <a:rPr lang="en-GB" sz="1300" dirty="0">
                <a:solidFill>
                  <a:schemeClr val="tx1"/>
                </a:solidFill>
              </a:rPr>
              <a:t> </a:t>
            </a:r>
            <a:r>
              <a:rPr lang="en-GB" sz="1300" dirty="0" err="1">
                <a:solidFill>
                  <a:schemeClr val="tx1"/>
                </a:solidFill>
              </a:rPr>
              <a:t>hình</a:t>
            </a:r>
            <a:r>
              <a:rPr lang="en-GB" sz="1300" dirty="0">
                <a:solidFill>
                  <a:schemeClr val="tx1"/>
                </a:solidFill>
              </a:rPr>
              <a:t>.</a:t>
            </a:r>
            <a:endParaRPr lang="en-US" sz="1300" dirty="0">
              <a:solidFill>
                <a:schemeClr val="tx1"/>
              </a:solidFill>
            </a:endParaRPr>
          </a:p>
          <a:p>
            <a:pPr marL="425450" indent="-285750">
              <a:buClr>
                <a:srgbClr val="00B0F0"/>
              </a:buClr>
              <a:buFont typeface="Courier New" panose="02070309020205020404" pitchFamily="49" charset="0"/>
              <a:buChar char="o"/>
            </a:pPr>
            <a:endParaRPr lang="vi-VN" sz="1300" dirty="0">
              <a:solidFill>
                <a:schemeClr val="tx1"/>
              </a:solidFill>
            </a:endParaRPr>
          </a:p>
          <a:p>
            <a:pPr marL="425450" indent="-285750">
              <a:buClr>
                <a:srgbClr val="00B0F0"/>
              </a:buClr>
              <a:buSzPct val="101000"/>
              <a:buFont typeface="Courier New" panose="02070309020205020404" pitchFamily="49" charset="0"/>
              <a:buChar char="o"/>
            </a:pPr>
            <a:r>
              <a:rPr lang="vi-VN" sz="1300" dirty="0">
                <a:solidFill>
                  <a:schemeClr val="tx1"/>
                </a:solidFill>
              </a:rPr>
              <a:t>Việc chuyển ảnh sang grayscale giúp giảm </a:t>
            </a:r>
            <a:r>
              <a:rPr lang="en-US" sz="1300" dirty="0" err="1">
                <a:solidFill>
                  <a:schemeClr val="tx1"/>
                </a:solidFill>
              </a:rPr>
              <a:t>Giảm</a:t>
            </a:r>
            <a:r>
              <a:rPr lang="en-US" sz="1300" dirty="0">
                <a:solidFill>
                  <a:schemeClr val="tx1"/>
                </a:solidFill>
              </a:rPr>
              <a:t> </a:t>
            </a:r>
            <a:r>
              <a:rPr lang="en-US" sz="1300" dirty="0" err="1">
                <a:solidFill>
                  <a:schemeClr val="tx1"/>
                </a:solidFill>
              </a:rPr>
              <a:t>chiều</a:t>
            </a:r>
            <a:r>
              <a:rPr lang="en-US" sz="1300" dirty="0">
                <a:solidFill>
                  <a:schemeClr val="tx1"/>
                </a:solidFill>
              </a:rPr>
              <a:t> </a:t>
            </a:r>
            <a:r>
              <a:rPr lang="en-US" sz="1300" dirty="0" err="1">
                <a:solidFill>
                  <a:schemeClr val="tx1"/>
                </a:solidFill>
              </a:rPr>
              <a:t>dữ</a:t>
            </a:r>
            <a:r>
              <a:rPr lang="en-US" sz="1300" dirty="0">
                <a:solidFill>
                  <a:schemeClr val="tx1"/>
                </a:solidFill>
              </a:rPr>
              <a:t> </a:t>
            </a:r>
            <a:r>
              <a:rPr lang="en-US" sz="1300" dirty="0" err="1">
                <a:solidFill>
                  <a:schemeClr val="tx1"/>
                </a:solidFill>
              </a:rPr>
              <a:t>liệu</a:t>
            </a:r>
            <a:r>
              <a:rPr lang="en-US" sz="1300" dirty="0">
                <a:solidFill>
                  <a:schemeClr val="tx1"/>
                </a:solidFill>
              </a:rPr>
              <a:t>, </a:t>
            </a:r>
            <a:r>
              <a:rPr lang="en-US" sz="1300" dirty="0" err="1">
                <a:solidFill>
                  <a:schemeClr val="tx1"/>
                </a:solidFill>
              </a:rPr>
              <a:t>tiết</a:t>
            </a:r>
            <a:r>
              <a:rPr lang="en-US" sz="1300" dirty="0">
                <a:solidFill>
                  <a:schemeClr val="tx1"/>
                </a:solidFill>
              </a:rPr>
              <a:t> </a:t>
            </a:r>
            <a:r>
              <a:rPr lang="en-US" sz="1300" dirty="0" err="1">
                <a:solidFill>
                  <a:schemeClr val="tx1"/>
                </a:solidFill>
              </a:rPr>
              <a:t>kiệm</a:t>
            </a:r>
            <a:r>
              <a:rPr lang="en-US" sz="1300" dirty="0">
                <a:solidFill>
                  <a:schemeClr val="tx1"/>
                </a:solidFill>
              </a:rPr>
              <a:t> </a:t>
            </a:r>
            <a:r>
              <a:rPr lang="en-US" sz="1300" dirty="0" err="1">
                <a:solidFill>
                  <a:schemeClr val="tx1"/>
                </a:solidFill>
              </a:rPr>
              <a:t>tính</a:t>
            </a:r>
            <a:r>
              <a:rPr lang="en-US" sz="1300" dirty="0">
                <a:solidFill>
                  <a:schemeClr val="tx1"/>
                </a:solidFill>
              </a:rPr>
              <a:t> </a:t>
            </a:r>
            <a:r>
              <a:rPr lang="en-US" sz="1300" dirty="0" err="1">
                <a:solidFill>
                  <a:schemeClr val="tx1"/>
                </a:solidFill>
              </a:rPr>
              <a:t>toán</a:t>
            </a:r>
            <a:r>
              <a:rPr lang="en-US" sz="1300" dirty="0">
                <a:solidFill>
                  <a:schemeClr val="tx1"/>
                </a:solidFill>
              </a:rPr>
              <a:t>, </a:t>
            </a:r>
            <a:r>
              <a:rPr lang="en-US" sz="1300" dirty="0" err="1">
                <a:solidFill>
                  <a:schemeClr val="tx1"/>
                </a:solidFill>
              </a:rPr>
              <a:t>tập</a:t>
            </a:r>
            <a:r>
              <a:rPr lang="en-US" sz="1300" dirty="0">
                <a:solidFill>
                  <a:schemeClr val="tx1"/>
                </a:solidFill>
              </a:rPr>
              <a:t> </a:t>
            </a:r>
            <a:r>
              <a:rPr lang="en-US" sz="1300" dirty="0" err="1">
                <a:solidFill>
                  <a:schemeClr val="tx1"/>
                </a:solidFill>
              </a:rPr>
              <a:t>trung</a:t>
            </a:r>
            <a:r>
              <a:rPr lang="en-US" sz="1300" dirty="0">
                <a:solidFill>
                  <a:schemeClr val="tx1"/>
                </a:solidFill>
              </a:rPr>
              <a:t> </a:t>
            </a:r>
            <a:r>
              <a:rPr lang="en-US" sz="1300" dirty="0" err="1">
                <a:solidFill>
                  <a:schemeClr val="tx1"/>
                </a:solidFill>
              </a:rPr>
              <a:t>nhận</a:t>
            </a:r>
            <a:r>
              <a:rPr lang="en-US" sz="1300" dirty="0">
                <a:solidFill>
                  <a:schemeClr val="tx1"/>
                </a:solidFill>
              </a:rPr>
              <a:t> </a:t>
            </a:r>
            <a:r>
              <a:rPr lang="en-US" sz="1300" dirty="0" err="1">
                <a:solidFill>
                  <a:schemeClr val="tx1"/>
                </a:solidFill>
              </a:rPr>
              <a:t>dạng</a:t>
            </a:r>
            <a:r>
              <a:rPr lang="en-US" sz="1300" dirty="0">
                <a:solidFill>
                  <a:schemeClr val="tx1"/>
                </a:solidFill>
              </a:rPr>
              <a:t> </a:t>
            </a:r>
            <a:r>
              <a:rPr lang="en-US" sz="1300" dirty="0" err="1">
                <a:solidFill>
                  <a:schemeClr val="tx1"/>
                </a:solidFill>
              </a:rPr>
              <a:t>hình</a:t>
            </a:r>
            <a:r>
              <a:rPr lang="en-US" sz="1300" dirty="0">
                <a:solidFill>
                  <a:schemeClr val="tx1"/>
                </a:solidFill>
              </a:rPr>
              <a:t> </a:t>
            </a:r>
            <a:r>
              <a:rPr lang="en-US" sz="1300" dirty="0" err="1">
                <a:solidFill>
                  <a:schemeClr val="tx1"/>
                </a:solidFill>
              </a:rPr>
              <a:t>dạng</a:t>
            </a:r>
            <a:endParaRPr lang="vi-VN" sz="1300" dirty="0">
              <a:solidFill>
                <a:schemeClr val="tx1"/>
              </a:solidFill>
            </a:endParaRPr>
          </a:p>
        </p:txBody>
      </p:sp>
      <p:sp>
        <p:nvSpPr>
          <p:cNvPr id="5" name="TextBox 4">
            <a:extLst>
              <a:ext uri="{FF2B5EF4-FFF2-40B4-BE49-F238E27FC236}">
                <a16:creationId xmlns:a16="http://schemas.microsoft.com/office/drawing/2014/main" id="{8D178BEE-A084-1011-7EF9-8AABB893DC79}"/>
              </a:ext>
            </a:extLst>
          </p:cNvPr>
          <p:cNvSpPr txBox="1"/>
          <p:nvPr/>
        </p:nvSpPr>
        <p:spPr>
          <a:xfrm>
            <a:off x="4876802" y="1175486"/>
            <a:ext cx="4054928" cy="1769715"/>
          </a:xfrm>
          <a:prstGeom prst="rect">
            <a:avLst/>
          </a:prstGeom>
          <a:noFill/>
        </p:spPr>
        <p:txBody>
          <a:bodyPr wrap="square">
            <a:spAutoFit/>
          </a:bodyPr>
          <a:lstStyle/>
          <a:p>
            <a:pPr marL="139700"/>
            <a:r>
              <a:rPr lang="vi-VN" sz="1600" dirty="0">
                <a:solidFill>
                  <a:srgbClr val="FFFF00"/>
                </a:solidFill>
              </a:rPr>
              <a:t>02</a:t>
            </a:r>
          </a:p>
          <a:p>
            <a:pPr marL="139700"/>
            <a:endParaRPr lang="vi-VN" sz="1300" dirty="0">
              <a:solidFill>
                <a:schemeClr val="tx1"/>
              </a:solidFill>
            </a:endParaRPr>
          </a:p>
          <a:p>
            <a:pPr marL="139700"/>
            <a:r>
              <a:rPr lang="en-US" sz="1600" dirty="0" err="1">
                <a:solidFill>
                  <a:schemeClr val="tx1"/>
                </a:solidFill>
              </a:rPr>
              <a:t>Cân</a:t>
            </a:r>
            <a:r>
              <a:rPr lang="en-US" sz="1600" dirty="0">
                <a:solidFill>
                  <a:schemeClr val="tx1"/>
                </a:solidFill>
              </a:rPr>
              <a:t> </a:t>
            </a:r>
            <a:r>
              <a:rPr lang="en-US" sz="1600" dirty="0" err="1">
                <a:solidFill>
                  <a:schemeClr val="tx1"/>
                </a:solidFill>
              </a:rPr>
              <a:t>bằng</a:t>
            </a:r>
            <a:r>
              <a:rPr lang="en-US" sz="1600" dirty="0">
                <a:solidFill>
                  <a:schemeClr val="tx1"/>
                </a:solidFill>
              </a:rPr>
              <a:t> histogram (Histogram Equalization)</a:t>
            </a:r>
            <a:endParaRPr lang="vi-VN" sz="1600" dirty="0">
              <a:solidFill>
                <a:schemeClr val="tx1"/>
              </a:solidFill>
            </a:endParaRPr>
          </a:p>
          <a:p>
            <a:pPr marL="425450" indent="-285750">
              <a:buClr>
                <a:srgbClr val="00B0F0"/>
              </a:buClr>
              <a:buFont typeface="Courier New" panose="02070309020205020404" pitchFamily="49" charset="0"/>
              <a:buChar char="o"/>
            </a:pPr>
            <a:r>
              <a:rPr lang="vi-VN" sz="1600" dirty="0">
                <a:solidFill>
                  <a:schemeClr val="tx1"/>
                </a:solidFill>
              </a:rPr>
              <a:t>Dùng để </a:t>
            </a:r>
            <a:r>
              <a:rPr lang="vi-VN" sz="1600" b="1" dirty="0">
                <a:solidFill>
                  <a:schemeClr val="tx1"/>
                </a:solidFill>
              </a:rPr>
              <a:t>tăng độ tương phản của ảnh</a:t>
            </a:r>
            <a:r>
              <a:rPr lang="vi-VN" sz="1600" dirty="0">
                <a:solidFill>
                  <a:schemeClr val="tx1"/>
                </a:solidFill>
              </a:rPr>
              <a:t>, giúp làm nổi bật các chi tiết biển báo khi ảnh bị tối hoặc quá sáng.</a:t>
            </a:r>
            <a:endParaRPr lang="vi-VN" sz="1300" dirty="0">
              <a:solidFill>
                <a:schemeClr val="tx1"/>
              </a:solidFill>
            </a:endParaRPr>
          </a:p>
        </p:txBody>
      </p:sp>
      <p:sp>
        <p:nvSpPr>
          <p:cNvPr id="6" name="TextBox 5">
            <a:extLst>
              <a:ext uri="{FF2B5EF4-FFF2-40B4-BE49-F238E27FC236}">
                <a16:creationId xmlns:a16="http://schemas.microsoft.com/office/drawing/2014/main" id="{8D1E5857-37F3-AA9A-47E6-B431B49C5CDD}"/>
              </a:ext>
            </a:extLst>
          </p:cNvPr>
          <p:cNvSpPr txBox="1"/>
          <p:nvPr/>
        </p:nvSpPr>
        <p:spPr>
          <a:xfrm>
            <a:off x="212270" y="3145827"/>
            <a:ext cx="4054928" cy="1538883"/>
          </a:xfrm>
          <a:prstGeom prst="rect">
            <a:avLst/>
          </a:prstGeom>
          <a:noFill/>
        </p:spPr>
        <p:txBody>
          <a:bodyPr wrap="square">
            <a:spAutoFit/>
          </a:bodyPr>
          <a:lstStyle/>
          <a:p>
            <a:pPr marL="139700"/>
            <a:r>
              <a:rPr lang="vi-VN" sz="1600" dirty="0">
                <a:solidFill>
                  <a:srgbClr val="FFFF00"/>
                </a:solidFill>
              </a:rPr>
              <a:t>03</a:t>
            </a:r>
          </a:p>
          <a:p>
            <a:pPr marL="139700"/>
            <a:endParaRPr lang="vi-VN" sz="1300" dirty="0">
              <a:solidFill>
                <a:schemeClr val="tx1"/>
              </a:solidFill>
            </a:endParaRPr>
          </a:p>
          <a:p>
            <a:pPr marL="139700"/>
            <a:r>
              <a:rPr lang="en-US" sz="1300" dirty="0">
                <a:solidFill>
                  <a:schemeClr val="tx1"/>
                </a:solidFill>
              </a:rPr>
              <a:t>Resize </a:t>
            </a:r>
            <a:r>
              <a:rPr lang="en-US" sz="1300" dirty="0" err="1">
                <a:solidFill>
                  <a:schemeClr val="tx1"/>
                </a:solidFill>
              </a:rPr>
              <a:t>và</a:t>
            </a:r>
            <a:r>
              <a:rPr lang="en-US" sz="1300" dirty="0">
                <a:solidFill>
                  <a:schemeClr val="tx1"/>
                </a:solidFill>
              </a:rPr>
              <a:t> </a:t>
            </a:r>
            <a:r>
              <a:rPr lang="en-US" sz="1300" dirty="0" err="1">
                <a:solidFill>
                  <a:schemeClr val="tx1"/>
                </a:solidFill>
              </a:rPr>
              <a:t>chuẩn</a:t>
            </a:r>
            <a:r>
              <a:rPr lang="en-US" sz="1300" dirty="0">
                <a:solidFill>
                  <a:schemeClr val="tx1"/>
                </a:solidFill>
              </a:rPr>
              <a:t> </a:t>
            </a:r>
            <a:r>
              <a:rPr lang="en-US" sz="1300" dirty="0" err="1">
                <a:solidFill>
                  <a:schemeClr val="tx1"/>
                </a:solidFill>
              </a:rPr>
              <a:t>hóa</a:t>
            </a:r>
            <a:r>
              <a:rPr lang="en-US" sz="1300" dirty="0">
                <a:solidFill>
                  <a:schemeClr val="tx1"/>
                </a:solidFill>
              </a:rPr>
              <a:t> </a:t>
            </a:r>
            <a:r>
              <a:rPr lang="en-US" sz="1300" dirty="0" err="1">
                <a:solidFill>
                  <a:schemeClr val="tx1"/>
                </a:solidFill>
              </a:rPr>
              <a:t>ảnh</a:t>
            </a:r>
            <a:r>
              <a:rPr lang="en-US" sz="1300" dirty="0">
                <a:solidFill>
                  <a:schemeClr val="tx1"/>
                </a:solidFill>
              </a:rPr>
              <a:t>:</a:t>
            </a:r>
            <a:endParaRPr lang="vi-VN" sz="1300" dirty="0">
              <a:solidFill>
                <a:schemeClr val="tx1"/>
              </a:solidFill>
            </a:endParaRPr>
          </a:p>
          <a:p>
            <a:pPr marL="482600" indent="-342900">
              <a:buClr>
                <a:srgbClr val="00B0F0"/>
              </a:buClr>
              <a:buFont typeface="Courier New" panose="02070309020205020404" pitchFamily="49" charset="0"/>
              <a:buChar char="o"/>
            </a:pPr>
            <a:r>
              <a:rPr lang="vi-VN" sz="1300" dirty="0">
                <a:solidFill>
                  <a:schemeClr val="tx1"/>
                </a:solidFill>
              </a:rPr>
              <a:t>Resize tất cả ảnh về 30x30 pixel để đồng nhất kích thước đầu vào.</a:t>
            </a:r>
          </a:p>
          <a:p>
            <a:pPr marL="482600" indent="-342900">
              <a:buClr>
                <a:srgbClr val="00B0F0"/>
              </a:buClr>
              <a:buFont typeface="Courier New" panose="02070309020205020404" pitchFamily="49" charset="0"/>
              <a:buChar char="o"/>
            </a:pPr>
            <a:r>
              <a:rPr lang="vi-VN" sz="1300" dirty="0">
                <a:solidFill>
                  <a:schemeClr val="tx1"/>
                </a:solidFill>
              </a:rPr>
              <a:t>Normalize pixel từ [0–255] về [0–1] giúp huấn luyện ổn định hơn.</a:t>
            </a:r>
          </a:p>
        </p:txBody>
      </p:sp>
      <p:sp>
        <p:nvSpPr>
          <p:cNvPr id="7" name="TextBox 6">
            <a:extLst>
              <a:ext uri="{FF2B5EF4-FFF2-40B4-BE49-F238E27FC236}">
                <a16:creationId xmlns:a16="http://schemas.microsoft.com/office/drawing/2014/main" id="{E9BDEE39-95FC-3A06-5660-80F74E6E9C91}"/>
              </a:ext>
            </a:extLst>
          </p:cNvPr>
          <p:cNvSpPr txBox="1"/>
          <p:nvPr/>
        </p:nvSpPr>
        <p:spPr>
          <a:xfrm>
            <a:off x="4876802" y="3221656"/>
            <a:ext cx="4054928" cy="1538883"/>
          </a:xfrm>
          <a:prstGeom prst="rect">
            <a:avLst/>
          </a:prstGeom>
          <a:noFill/>
        </p:spPr>
        <p:txBody>
          <a:bodyPr wrap="square">
            <a:spAutoFit/>
          </a:bodyPr>
          <a:lstStyle/>
          <a:p>
            <a:pPr marL="139700"/>
            <a:r>
              <a:rPr lang="vi-VN" sz="1600" dirty="0">
                <a:solidFill>
                  <a:srgbClr val="FFFF00"/>
                </a:solidFill>
              </a:rPr>
              <a:t>04</a:t>
            </a:r>
          </a:p>
          <a:p>
            <a:pPr marL="139700"/>
            <a:endParaRPr lang="vi-VN" sz="1300" dirty="0">
              <a:solidFill>
                <a:schemeClr val="tx1"/>
              </a:solidFill>
            </a:endParaRPr>
          </a:p>
          <a:p>
            <a:pPr marL="139700"/>
            <a:r>
              <a:rPr lang="en-US" sz="1300" dirty="0">
                <a:solidFill>
                  <a:schemeClr val="tx1"/>
                </a:solidFill>
              </a:rPr>
              <a:t>One-hot encoding </a:t>
            </a:r>
            <a:r>
              <a:rPr lang="en-US" sz="1300" dirty="0" err="1">
                <a:solidFill>
                  <a:schemeClr val="tx1"/>
                </a:solidFill>
              </a:rPr>
              <a:t>nhãn</a:t>
            </a:r>
            <a:r>
              <a:rPr lang="en-US" sz="1300" dirty="0">
                <a:solidFill>
                  <a:schemeClr val="tx1"/>
                </a:solidFill>
              </a:rPr>
              <a:t>:</a:t>
            </a:r>
            <a:endParaRPr lang="vi-VN" sz="1300" dirty="0">
              <a:solidFill>
                <a:schemeClr val="tx1"/>
              </a:solidFill>
            </a:endParaRPr>
          </a:p>
          <a:p>
            <a:pPr marL="425450" indent="-285750">
              <a:buClr>
                <a:srgbClr val="00B0F0"/>
              </a:buClr>
              <a:buFont typeface="Courier New" panose="02070309020205020404" pitchFamily="49" charset="0"/>
              <a:buChar char="o"/>
            </a:pPr>
            <a:r>
              <a:rPr lang="vi-VN" sz="1300" dirty="0">
                <a:solidFill>
                  <a:schemeClr val="tx1"/>
                </a:solidFill>
              </a:rPr>
              <a:t>Nhãn (label) ban đầu là số từ 0 đến 42 (tương ứng 43 lớp).</a:t>
            </a:r>
          </a:p>
          <a:p>
            <a:pPr marL="425450" indent="-285750">
              <a:buClr>
                <a:srgbClr val="00B0F0"/>
              </a:buClr>
              <a:buFont typeface="Courier New" panose="02070309020205020404" pitchFamily="49" charset="0"/>
              <a:buChar char="o"/>
            </a:pPr>
            <a:r>
              <a:rPr lang="vi-VN" sz="1300" dirty="0">
                <a:solidFill>
                  <a:schemeClr val="tx1"/>
                </a:solidFill>
              </a:rPr>
              <a:t>Mỗi nhãn được </a:t>
            </a:r>
            <a:r>
              <a:rPr lang="vi-VN" sz="1300" b="1" dirty="0">
                <a:solidFill>
                  <a:schemeClr val="tx1"/>
                </a:solidFill>
              </a:rPr>
              <a:t>chuyển thành vector nhị phân</a:t>
            </a:r>
            <a:endParaRPr lang="vi-VN" sz="1300" dirty="0">
              <a:solidFill>
                <a:schemeClr val="tx1"/>
              </a:solidFill>
            </a:endParaRPr>
          </a:p>
        </p:txBody>
      </p:sp>
    </p:spTree>
    <p:extLst>
      <p:ext uri="{BB962C8B-B14F-4D97-AF65-F5344CB8AC3E}">
        <p14:creationId xmlns:p14="http://schemas.microsoft.com/office/powerpoint/2010/main" val="47076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 calcmode="lin" valueType="num">
                                      <p:cBhvr additive="base">
                                        <p:cTn id="1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 calcmode="lin" valueType="num">
                                      <p:cBhvr additive="base">
                                        <p:cTn id="1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42" presetClass="entr" presetSubtype="0" fill="hold" nodeType="afterEffect">
                                  <p:stCondLst>
                                    <p:cond delay="475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fade">
                                      <p:cBhvr>
                                        <p:cTn id="24" dur="1000"/>
                                        <p:tgtEl>
                                          <p:spTgt spid="5">
                                            <p:txEl>
                                              <p:pRg st="0" end="0"/>
                                            </p:txEl>
                                          </p:spTgt>
                                        </p:tgtEl>
                                      </p:cBhvr>
                                    </p:animEffect>
                                    <p:anim calcmode="lin" valueType="num">
                                      <p:cBhvr>
                                        <p:cTn id="2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27" fill="hold">
                            <p:stCondLst>
                              <p:cond delay="6250"/>
                            </p:stCondLst>
                            <p:childTnLst>
                              <p:par>
                                <p:cTn id="28" presetID="42" presetClass="entr" presetSubtype="0" fill="hold" nodeType="afterEffect">
                                  <p:stCondLst>
                                    <p:cond delay="4750"/>
                                  </p:stCondLst>
                                  <p:childTnLst>
                                    <p:set>
                                      <p:cBhvr>
                                        <p:cTn id="29" dur="1" fill="hold">
                                          <p:stCondLst>
                                            <p:cond delay="0"/>
                                          </p:stCondLst>
                                        </p:cTn>
                                        <p:tgtEl>
                                          <p:spTgt spid="5">
                                            <p:txEl>
                                              <p:pRg st="2" end="2"/>
                                            </p:txEl>
                                          </p:spTgt>
                                        </p:tgtEl>
                                        <p:attrNameLst>
                                          <p:attrName>style.visibility</p:attrName>
                                        </p:attrNameLst>
                                      </p:cBhvr>
                                      <p:to>
                                        <p:strVal val="visible"/>
                                      </p:to>
                                    </p:set>
                                    <p:animEffect transition="in" filter="fade">
                                      <p:cBhvr>
                                        <p:cTn id="30" dur="1000"/>
                                        <p:tgtEl>
                                          <p:spTgt spid="5">
                                            <p:txEl>
                                              <p:pRg st="2" end="2"/>
                                            </p:txEl>
                                          </p:spTgt>
                                        </p:tgtEl>
                                      </p:cBhvr>
                                    </p:animEffect>
                                    <p:anim calcmode="lin" valueType="num">
                                      <p:cBhvr>
                                        <p:cTn id="31"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par>
                          <p:cTn id="33" fill="hold">
                            <p:stCondLst>
                              <p:cond delay="12000"/>
                            </p:stCondLst>
                            <p:childTnLst>
                              <p:par>
                                <p:cTn id="34" presetID="42" presetClass="entr" presetSubtype="0" fill="hold" nodeType="afterEffect">
                                  <p:stCondLst>
                                    <p:cond delay="4750"/>
                                  </p:stCondLst>
                                  <p:childTnLst>
                                    <p:set>
                                      <p:cBhvr>
                                        <p:cTn id="35" dur="1" fill="hold">
                                          <p:stCondLst>
                                            <p:cond delay="0"/>
                                          </p:stCondLst>
                                        </p:cTn>
                                        <p:tgtEl>
                                          <p:spTgt spid="5">
                                            <p:txEl>
                                              <p:pRg st="3" end="3"/>
                                            </p:txEl>
                                          </p:spTgt>
                                        </p:tgtEl>
                                        <p:attrNameLst>
                                          <p:attrName>style.visibility</p:attrName>
                                        </p:attrNameLst>
                                      </p:cBhvr>
                                      <p:to>
                                        <p:strVal val="visible"/>
                                      </p:to>
                                    </p:set>
                                    <p:animEffect transition="in" filter="fade">
                                      <p:cBhvr>
                                        <p:cTn id="36" dur="1000"/>
                                        <p:tgtEl>
                                          <p:spTgt spid="5">
                                            <p:txEl>
                                              <p:pRg st="3" end="3"/>
                                            </p:txEl>
                                          </p:spTgt>
                                        </p:tgtEl>
                                      </p:cBhvr>
                                    </p:animEffect>
                                    <p:anim calcmode="lin" valueType="num">
                                      <p:cBhvr>
                                        <p:cTn id="37"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par>
                          <p:cTn id="39" fill="hold">
                            <p:stCondLst>
                              <p:cond delay="17750"/>
                            </p:stCondLst>
                            <p:childTnLst>
                              <p:par>
                                <p:cTn id="40" presetID="26" presetClass="entr" presetSubtype="0" fill="hold" nodeType="afterEffect">
                                  <p:stCondLst>
                                    <p:cond delay="2250"/>
                                  </p:stCondLst>
                                  <p:childTnLst>
                                    <p:set>
                                      <p:cBhvr>
                                        <p:cTn id="41" dur="1" fill="hold">
                                          <p:stCondLst>
                                            <p:cond delay="0"/>
                                          </p:stCondLst>
                                        </p:cTn>
                                        <p:tgtEl>
                                          <p:spTgt spid="6">
                                            <p:txEl>
                                              <p:pRg st="0" end="0"/>
                                            </p:txEl>
                                          </p:spTgt>
                                        </p:tgtEl>
                                        <p:attrNameLst>
                                          <p:attrName>style.visibility</p:attrName>
                                        </p:attrNameLst>
                                      </p:cBhvr>
                                      <p:to>
                                        <p:strVal val="visible"/>
                                      </p:to>
                                    </p:set>
                                    <p:animEffect transition="in" filter="wipe(down)">
                                      <p:cBhvr>
                                        <p:cTn id="42" dur="435">
                                          <p:stCondLst>
                                            <p:cond delay="0"/>
                                          </p:stCondLst>
                                        </p:cTn>
                                        <p:tgtEl>
                                          <p:spTgt spid="6">
                                            <p:txEl>
                                              <p:pRg st="0" end="0"/>
                                            </p:txEl>
                                          </p:spTgt>
                                        </p:tgtEl>
                                      </p:cBhvr>
                                    </p:animEffect>
                                    <p:anim calcmode="lin" valueType="num">
                                      <p:cBhvr>
                                        <p:cTn id="43" dur="1367"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44" dur="498"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45" dur="498" tmFilter="0, 0; 0.125,0.2665; 0.25,0.4; 0.375,0.465; 0.5,0.5;  0.625,0.535; 0.75,0.6; 0.875,0.7335; 1,1">
                                          <p:stCondLst>
                                            <p:cond delay="498"/>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46" dur="249" tmFilter="0, 0; 0.125,0.2665; 0.25,0.4; 0.375,0.465; 0.5,0.5;  0.625,0.535; 0.75,0.6; 0.875,0.7335; 1,1">
                                          <p:stCondLst>
                                            <p:cond delay="993"/>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47" dur="123" tmFilter="0, 0; 0.125,0.2665; 0.25,0.4; 0.375,0.465; 0.5,0.5;  0.625,0.535; 0.75,0.6; 0.875,0.7335; 1,1">
                                          <p:stCondLst>
                                            <p:cond delay="1242"/>
                                          </p:stCondLst>
                                        </p:cTn>
                                        <p:tgtEl>
                                          <p:spTgt spid="6">
                                            <p:txEl>
                                              <p:pRg st="0" end="0"/>
                                            </p:txEl>
                                          </p:spTgt>
                                        </p:tgtEl>
                                        <p:attrNameLst>
                                          <p:attrName>ppt_y</p:attrName>
                                        </p:attrNameLst>
                                      </p:cBhvr>
                                      <p:tavLst>
                                        <p:tav tm="0" fmla="#ppt_y-sin(pi*$)/81">
                                          <p:val>
                                            <p:fltVal val="0"/>
                                          </p:val>
                                        </p:tav>
                                        <p:tav tm="100000">
                                          <p:val>
                                            <p:fltVal val="1"/>
                                          </p:val>
                                        </p:tav>
                                      </p:tavLst>
                                    </p:anim>
                                    <p:animScale>
                                      <p:cBhvr>
                                        <p:cTn id="48" dur="20">
                                          <p:stCondLst>
                                            <p:cond delay="487"/>
                                          </p:stCondLst>
                                        </p:cTn>
                                        <p:tgtEl>
                                          <p:spTgt spid="6">
                                            <p:txEl>
                                              <p:pRg st="0" end="0"/>
                                            </p:txEl>
                                          </p:spTgt>
                                        </p:tgtEl>
                                      </p:cBhvr>
                                      <p:to x="100000" y="60000"/>
                                    </p:animScale>
                                    <p:animScale>
                                      <p:cBhvr>
                                        <p:cTn id="49" dur="124" decel="50000">
                                          <p:stCondLst>
                                            <p:cond delay="507"/>
                                          </p:stCondLst>
                                        </p:cTn>
                                        <p:tgtEl>
                                          <p:spTgt spid="6">
                                            <p:txEl>
                                              <p:pRg st="0" end="0"/>
                                            </p:txEl>
                                          </p:spTgt>
                                        </p:tgtEl>
                                      </p:cBhvr>
                                      <p:to x="100000" y="100000"/>
                                    </p:animScale>
                                    <p:animScale>
                                      <p:cBhvr>
                                        <p:cTn id="50" dur="20">
                                          <p:stCondLst>
                                            <p:cond delay="984"/>
                                          </p:stCondLst>
                                        </p:cTn>
                                        <p:tgtEl>
                                          <p:spTgt spid="6">
                                            <p:txEl>
                                              <p:pRg st="0" end="0"/>
                                            </p:txEl>
                                          </p:spTgt>
                                        </p:tgtEl>
                                      </p:cBhvr>
                                      <p:to x="100000" y="80000"/>
                                    </p:animScale>
                                    <p:animScale>
                                      <p:cBhvr>
                                        <p:cTn id="51" dur="124" decel="50000">
                                          <p:stCondLst>
                                            <p:cond delay="1004"/>
                                          </p:stCondLst>
                                        </p:cTn>
                                        <p:tgtEl>
                                          <p:spTgt spid="6">
                                            <p:txEl>
                                              <p:pRg st="0" end="0"/>
                                            </p:txEl>
                                          </p:spTgt>
                                        </p:tgtEl>
                                      </p:cBhvr>
                                      <p:to x="100000" y="100000"/>
                                    </p:animScale>
                                    <p:animScale>
                                      <p:cBhvr>
                                        <p:cTn id="52" dur="20">
                                          <p:stCondLst>
                                            <p:cond delay="1231"/>
                                          </p:stCondLst>
                                        </p:cTn>
                                        <p:tgtEl>
                                          <p:spTgt spid="6">
                                            <p:txEl>
                                              <p:pRg st="0" end="0"/>
                                            </p:txEl>
                                          </p:spTgt>
                                        </p:tgtEl>
                                      </p:cBhvr>
                                      <p:to x="100000" y="90000"/>
                                    </p:animScale>
                                    <p:animScale>
                                      <p:cBhvr>
                                        <p:cTn id="53" dur="124" decel="50000">
                                          <p:stCondLst>
                                            <p:cond delay="1251"/>
                                          </p:stCondLst>
                                        </p:cTn>
                                        <p:tgtEl>
                                          <p:spTgt spid="6">
                                            <p:txEl>
                                              <p:pRg st="0" end="0"/>
                                            </p:txEl>
                                          </p:spTgt>
                                        </p:tgtEl>
                                      </p:cBhvr>
                                      <p:to x="100000" y="100000"/>
                                    </p:animScale>
                                    <p:animScale>
                                      <p:cBhvr>
                                        <p:cTn id="54" dur="20">
                                          <p:stCondLst>
                                            <p:cond delay="1356"/>
                                          </p:stCondLst>
                                        </p:cTn>
                                        <p:tgtEl>
                                          <p:spTgt spid="6">
                                            <p:txEl>
                                              <p:pRg st="0" end="0"/>
                                            </p:txEl>
                                          </p:spTgt>
                                        </p:tgtEl>
                                      </p:cBhvr>
                                      <p:to x="100000" y="95000"/>
                                    </p:animScale>
                                    <p:animScale>
                                      <p:cBhvr>
                                        <p:cTn id="55" dur="124" decel="50000">
                                          <p:stCondLst>
                                            <p:cond delay="1376"/>
                                          </p:stCondLst>
                                        </p:cTn>
                                        <p:tgtEl>
                                          <p:spTgt spid="6">
                                            <p:txEl>
                                              <p:pRg st="0" end="0"/>
                                            </p:txEl>
                                          </p:spTgt>
                                        </p:tgtEl>
                                      </p:cBhvr>
                                      <p:to x="100000" y="100000"/>
                                    </p:animScale>
                                  </p:childTnLst>
                                </p:cTn>
                              </p:par>
                            </p:childTnLst>
                          </p:cTn>
                        </p:par>
                        <p:par>
                          <p:cTn id="56" fill="hold">
                            <p:stCondLst>
                              <p:cond delay="21500"/>
                            </p:stCondLst>
                            <p:childTnLst>
                              <p:par>
                                <p:cTn id="57" presetID="26" presetClass="entr" presetSubtype="0" fill="hold" nodeType="afterEffect">
                                  <p:stCondLst>
                                    <p:cond delay="2250"/>
                                  </p:stCondLst>
                                  <p:childTnLst>
                                    <p:set>
                                      <p:cBhvr>
                                        <p:cTn id="58" dur="1" fill="hold">
                                          <p:stCondLst>
                                            <p:cond delay="0"/>
                                          </p:stCondLst>
                                        </p:cTn>
                                        <p:tgtEl>
                                          <p:spTgt spid="6">
                                            <p:txEl>
                                              <p:pRg st="2" end="2"/>
                                            </p:txEl>
                                          </p:spTgt>
                                        </p:tgtEl>
                                        <p:attrNameLst>
                                          <p:attrName>style.visibility</p:attrName>
                                        </p:attrNameLst>
                                      </p:cBhvr>
                                      <p:to>
                                        <p:strVal val="visible"/>
                                      </p:to>
                                    </p:set>
                                    <p:animEffect transition="in" filter="wipe(down)">
                                      <p:cBhvr>
                                        <p:cTn id="59" dur="435">
                                          <p:stCondLst>
                                            <p:cond delay="0"/>
                                          </p:stCondLst>
                                        </p:cTn>
                                        <p:tgtEl>
                                          <p:spTgt spid="6">
                                            <p:txEl>
                                              <p:pRg st="2" end="2"/>
                                            </p:txEl>
                                          </p:spTgt>
                                        </p:tgtEl>
                                      </p:cBhvr>
                                    </p:animEffect>
                                    <p:anim calcmode="lin" valueType="num">
                                      <p:cBhvr>
                                        <p:cTn id="60" dur="1367" tmFilter="0,0; 0.14,0.36; 0.43,0.73; 0.71,0.91; 1.0,1.0">
                                          <p:stCondLst>
                                            <p:cond delay="0"/>
                                          </p:stCondLst>
                                        </p:cTn>
                                        <p:tgtEl>
                                          <p:spTgt spid="6">
                                            <p:txEl>
                                              <p:pRg st="2" end="2"/>
                                            </p:txEl>
                                          </p:spTgt>
                                        </p:tgtEl>
                                        <p:attrNameLst>
                                          <p:attrName>ppt_x</p:attrName>
                                        </p:attrNameLst>
                                      </p:cBhvr>
                                      <p:tavLst>
                                        <p:tav tm="0">
                                          <p:val>
                                            <p:strVal val="#ppt_x-0.25"/>
                                          </p:val>
                                        </p:tav>
                                        <p:tav tm="100000">
                                          <p:val>
                                            <p:strVal val="#ppt_x"/>
                                          </p:val>
                                        </p:tav>
                                      </p:tavLst>
                                    </p:anim>
                                    <p:anim calcmode="lin" valueType="num">
                                      <p:cBhvr>
                                        <p:cTn id="61" dur="498" tmFilter="0.0,0.0; 0.25,0.07; 0.50,0.2; 0.75,0.467; 1.0,1.0">
                                          <p:stCondLst>
                                            <p:cond delay="0"/>
                                          </p:stCondLst>
                                        </p:cTn>
                                        <p:tgtEl>
                                          <p:spTgt spid="6">
                                            <p:txEl>
                                              <p:pRg st="2" end="2"/>
                                            </p:txEl>
                                          </p:spTgt>
                                        </p:tgtEl>
                                        <p:attrNameLst>
                                          <p:attrName>ppt_y</p:attrName>
                                        </p:attrNameLst>
                                      </p:cBhvr>
                                      <p:tavLst>
                                        <p:tav tm="0" fmla="#ppt_y-sin(pi*$)/3">
                                          <p:val>
                                            <p:fltVal val="0.5"/>
                                          </p:val>
                                        </p:tav>
                                        <p:tav tm="100000">
                                          <p:val>
                                            <p:fltVal val="1"/>
                                          </p:val>
                                        </p:tav>
                                      </p:tavLst>
                                    </p:anim>
                                    <p:anim calcmode="lin" valueType="num">
                                      <p:cBhvr>
                                        <p:cTn id="62" dur="498" tmFilter="0, 0; 0.125,0.2665; 0.25,0.4; 0.375,0.465; 0.5,0.5;  0.625,0.535; 0.75,0.6; 0.875,0.7335; 1,1">
                                          <p:stCondLst>
                                            <p:cond delay="498"/>
                                          </p:stCondLst>
                                        </p:cTn>
                                        <p:tgtEl>
                                          <p:spTgt spid="6">
                                            <p:txEl>
                                              <p:pRg st="2" end="2"/>
                                            </p:txEl>
                                          </p:spTgt>
                                        </p:tgtEl>
                                        <p:attrNameLst>
                                          <p:attrName>ppt_y</p:attrName>
                                        </p:attrNameLst>
                                      </p:cBhvr>
                                      <p:tavLst>
                                        <p:tav tm="0" fmla="#ppt_y-sin(pi*$)/9">
                                          <p:val>
                                            <p:fltVal val="0"/>
                                          </p:val>
                                        </p:tav>
                                        <p:tav tm="100000">
                                          <p:val>
                                            <p:fltVal val="1"/>
                                          </p:val>
                                        </p:tav>
                                      </p:tavLst>
                                    </p:anim>
                                    <p:anim calcmode="lin" valueType="num">
                                      <p:cBhvr>
                                        <p:cTn id="63" dur="249" tmFilter="0, 0; 0.125,0.2665; 0.25,0.4; 0.375,0.465; 0.5,0.5;  0.625,0.535; 0.75,0.6; 0.875,0.7335; 1,1">
                                          <p:stCondLst>
                                            <p:cond delay="993"/>
                                          </p:stCondLst>
                                        </p:cTn>
                                        <p:tgtEl>
                                          <p:spTgt spid="6">
                                            <p:txEl>
                                              <p:pRg st="2" end="2"/>
                                            </p:txEl>
                                          </p:spTgt>
                                        </p:tgtEl>
                                        <p:attrNameLst>
                                          <p:attrName>ppt_y</p:attrName>
                                        </p:attrNameLst>
                                      </p:cBhvr>
                                      <p:tavLst>
                                        <p:tav tm="0" fmla="#ppt_y-sin(pi*$)/27">
                                          <p:val>
                                            <p:fltVal val="0"/>
                                          </p:val>
                                        </p:tav>
                                        <p:tav tm="100000">
                                          <p:val>
                                            <p:fltVal val="1"/>
                                          </p:val>
                                        </p:tav>
                                      </p:tavLst>
                                    </p:anim>
                                    <p:anim calcmode="lin" valueType="num">
                                      <p:cBhvr>
                                        <p:cTn id="64" dur="123" tmFilter="0, 0; 0.125,0.2665; 0.25,0.4; 0.375,0.465; 0.5,0.5;  0.625,0.535; 0.75,0.6; 0.875,0.7335; 1,1">
                                          <p:stCondLst>
                                            <p:cond delay="1242"/>
                                          </p:stCondLst>
                                        </p:cTn>
                                        <p:tgtEl>
                                          <p:spTgt spid="6">
                                            <p:txEl>
                                              <p:pRg st="2" end="2"/>
                                            </p:txEl>
                                          </p:spTgt>
                                        </p:tgtEl>
                                        <p:attrNameLst>
                                          <p:attrName>ppt_y</p:attrName>
                                        </p:attrNameLst>
                                      </p:cBhvr>
                                      <p:tavLst>
                                        <p:tav tm="0" fmla="#ppt_y-sin(pi*$)/81">
                                          <p:val>
                                            <p:fltVal val="0"/>
                                          </p:val>
                                        </p:tav>
                                        <p:tav tm="100000">
                                          <p:val>
                                            <p:fltVal val="1"/>
                                          </p:val>
                                        </p:tav>
                                      </p:tavLst>
                                    </p:anim>
                                    <p:animScale>
                                      <p:cBhvr>
                                        <p:cTn id="65" dur="20">
                                          <p:stCondLst>
                                            <p:cond delay="487"/>
                                          </p:stCondLst>
                                        </p:cTn>
                                        <p:tgtEl>
                                          <p:spTgt spid="6">
                                            <p:txEl>
                                              <p:pRg st="2" end="2"/>
                                            </p:txEl>
                                          </p:spTgt>
                                        </p:tgtEl>
                                      </p:cBhvr>
                                      <p:to x="100000" y="60000"/>
                                    </p:animScale>
                                    <p:animScale>
                                      <p:cBhvr>
                                        <p:cTn id="66" dur="124" decel="50000">
                                          <p:stCondLst>
                                            <p:cond delay="507"/>
                                          </p:stCondLst>
                                        </p:cTn>
                                        <p:tgtEl>
                                          <p:spTgt spid="6">
                                            <p:txEl>
                                              <p:pRg st="2" end="2"/>
                                            </p:txEl>
                                          </p:spTgt>
                                        </p:tgtEl>
                                      </p:cBhvr>
                                      <p:to x="100000" y="100000"/>
                                    </p:animScale>
                                    <p:animScale>
                                      <p:cBhvr>
                                        <p:cTn id="67" dur="20">
                                          <p:stCondLst>
                                            <p:cond delay="984"/>
                                          </p:stCondLst>
                                        </p:cTn>
                                        <p:tgtEl>
                                          <p:spTgt spid="6">
                                            <p:txEl>
                                              <p:pRg st="2" end="2"/>
                                            </p:txEl>
                                          </p:spTgt>
                                        </p:tgtEl>
                                      </p:cBhvr>
                                      <p:to x="100000" y="80000"/>
                                    </p:animScale>
                                    <p:animScale>
                                      <p:cBhvr>
                                        <p:cTn id="68" dur="124" decel="50000">
                                          <p:stCondLst>
                                            <p:cond delay="1004"/>
                                          </p:stCondLst>
                                        </p:cTn>
                                        <p:tgtEl>
                                          <p:spTgt spid="6">
                                            <p:txEl>
                                              <p:pRg st="2" end="2"/>
                                            </p:txEl>
                                          </p:spTgt>
                                        </p:tgtEl>
                                      </p:cBhvr>
                                      <p:to x="100000" y="100000"/>
                                    </p:animScale>
                                    <p:animScale>
                                      <p:cBhvr>
                                        <p:cTn id="69" dur="20">
                                          <p:stCondLst>
                                            <p:cond delay="1231"/>
                                          </p:stCondLst>
                                        </p:cTn>
                                        <p:tgtEl>
                                          <p:spTgt spid="6">
                                            <p:txEl>
                                              <p:pRg st="2" end="2"/>
                                            </p:txEl>
                                          </p:spTgt>
                                        </p:tgtEl>
                                      </p:cBhvr>
                                      <p:to x="100000" y="90000"/>
                                    </p:animScale>
                                    <p:animScale>
                                      <p:cBhvr>
                                        <p:cTn id="70" dur="124" decel="50000">
                                          <p:stCondLst>
                                            <p:cond delay="1251"/>
                                          </p:stCondLst>
                                        </p:cTn>
                                        <p:tgtEl>
                                          <p:spTgt spid="6">
                                            <p:txEl>
                                              <p:pRg st="2" end="2"/>
                                            </p:txEl>
                                          </p:spTgt>
                                        </p:tgtEl>
                                      </p:cBhvr>
                                      <p:to x="100000" y="100000"/>
                                    </p:animScale>
                                    <p:animScale>
                                      <p:cBhvr>
                                        <p:cTn id="71" dur="20">
                                          <p:stCondLst>
                                            <p:cond delay="1356"/>
                                          </p:stCondLst>
                                        </p:cTn>
                                        <p:tgtEl>
                                          <p:spTgt spid="6">
                                            <p:txEl>
                                              <p:pRg st="2" end="2"/>
                                            </p:txEl>
                                          </p:spTgt>
                                        </p:tgtEl>
                                      </p:cBhvr>
                                      <p:to x="100000" y="95000"/>
                                    </p:animScale>
                                    <p:animScale>
                                      <p:cBhvr>
                                        <p:cTn id="72" dur="124" decel="50000">
                                          <p:stCondLst>
                                            <p:cond delay="1376"/>
                                          </p:stCondLst>
                                        </p:cTn>
                                        <p:tgtEl>
                                          <p:spTgt spid="6">
                                            <p:txEl>
                                              <p:pRg st="2" end="2"/>
                                            </p:txEl>
                                          </p:spTgt>
                                        </p:tgtEl>
                                      </p:cBhvr>
                                      <p:to x="100000" y="100000"/>
                                    </p:animScale>
                                  </p:childTnLst>
                                </p:cTn>
                              </p:par>
                            </p:childTnLst>
                          </p:cTn>
                        </p:par>
                        <p:par>
                          <p:cTn id="73" fill="hold">
                            <p:stCondLst>
                              <p:cond delay="25250"/>
                            </p:stCondLst>
                            <p:childTnLst>
                              <p:par>
                                <p:cTn id="74" presetID="26" presetClass="entr" presetSubtype="0" fill="hold" nodeType="afterEffect">
                                  <p:stCondLst>
                                    <p:cond delay="2250"/>
                                  </p:stCondLst>
                                  <p:childTnLst>
                                    <p:set>
                                      <p:cBhvr>
                                        <p:cTn id="75" dur="1" fill="hold">
                                          <p:stCondLst>
                                            <p:cond delay="0"/>
                                          </p:stCondLst>
                                        </p:cTn>
                                        <p:tgtEl>
                                          <p:spTgt spid="6">
                                            <p:txEl>
                                              <p:pRg st="3" end="3"/>
                                            </p:txEl>
                                          </p:spTgt>
                                        </p:tgtEl>
                                        <p:attrNameLst>
                                          <p:attrName>style.visibility</p:attrName>
                                        </p:attrNameLst>
                                      </p:cBhvr>
                                      <p:to>
                                        <p:strVal val="visible"/>
                                      </p:to>
                                    </p:set>
                                    <p:animEffect transition="in" filter="wipe(down)">
                                      <p:cBhvr>
                                        <p:cTn id="76" dur="435">
                                          <p:stCondLst>
                                            <p:cond delay="0"/>
                                          </p:stCondLst>
                                        </p:cTn>
                                        <p:tgtEl>
                                          <p:spTgt spid="6">
                                            <p:txEl>
                                              <p:pRg st="3" end="3"/>
                                            </p:txEl>
                                          </p:spTgt>
                                        </p:tgtEl>
                                      </p:cBhvr>
                                    </p:animEffect>
                                    <p:anim calcmode="lin" valueType="num">
                                      <p:cBhvr>
                                        <p:cTn id="77" dur="1367" tmFilter="0,0; 0.14,0.36; 0.43,0.73; 0.71,0.91; 1.0,1.0">
                                          <p:stCondLst>
                                            <p:cond delay="0"/>
                                          </p:stCondLst>
                                        </p:cTn>
                                        <p:tgtEl>
                                          <p:spTgt spid="6">
                                            <p:txEl>
                                              <p:pRg st="3" end="3"/>
                                            </p:txEl>
                                          </p:spTgt>
                                        </p:tgtEl>
                                        <p:attrNameLst>
                                          <p:attrName>ppt_x</p:attrName>
                                        </p:attrNameLst>
                                      </p:cBhvr>
                                      <p:tavLst>
                                        <p:tav tm="0">
                                          <p:val>
                                            <p:strVal val="#ppt_x-0.25"/>
                                          </p:val>
                                        </p:tav>
                                        <p:tav tm="100000">
                                          <p:val>
                                            <p:strVal val="#ppt_x"/>
                                          </p:val>
                                        </p:tav>
                                      </p:tavLst>
                                    </p:anim>
                                    <p:anim calcmode="lin" valueType="num">
                                      <p:cBhvr>
                                        <p:cTn id="78" dur="498" tmFilter="0.0,0.0; 0.25,0.07; 0.50,0.2; 0.75,0.467; 1.0,1.0">
                                          <p:stCondLst>
                                            <p:cond delay="0"/>
                                          </p:stCondLst>
                                        </p:cTn>
                                        <p:tgtEl>
                                          <p:spTgt spid="6">
                                            <p:txEl>
                                              <p:pRg st="3" end="3"/>
                                            </p:txEl>
                                          </p:spTgt>
                                        </p:tgtEl>
                                        <p:attrNameLst>
                                          <p:attrName>ppt_y</p:attrName>
                                        </p:attrNameLst>
                                      </p:cBhvr>
                                      <p:tavLst>
                                        <p:tav tm="0" fmla="#ppt_y-sin(pi*$)/3">
                                          <p:val>
                                            <p:fltVal val="0.5"/>
                                          </p:val>
                                        </p:tav>
                                        <p:tav tm="100000">
                                          <p:val>
                                            <p:fltVal val="1"/>
                                          </p:val>
                                        </p:tav>
                                      </p:tavLst>
                                    </p:anim>
                                    <p:anim calcmode="lin" valueType="num">
                                      <p:cBhvr>
                                        <p:cTn id="79" dur="498" tmFilter="0, 0; 0.125,0.2665; 0.25,0.4; 0.375,0.465; 0.5,0.5;  0.625,0.535; 0.75,0.6; 0.875,0.7335; 1,1">
                                          <p:stCondLst>
                                            <p:cond delay="498"/>
                                          </p:stCondLst>
                                        </p:cTn>
                                        <p:tgtEl>
                                          <p:spTgt spid="6">
                                            <p:txEl>
                                              <p:pRg st="3" end="3"/>
                                            </p:txEl>
                                          </p:spTgt>
                                        </p:tgtEl>
                                        <p:attrNameLst>
                                          <p:attrName>ppt_y</p:attrName>
                                        </p:attrNameLst>
                                      </p:cBhvr>
                                      <p:tavLst>
                                        <p:tav tm="0" fmla="#ppt_y-sin(pi*$)/9">
                                          <p:val>
                                            <p:fltVal val="0"/>
                                          </p:val>
                                        </p:tav>
                                        <p:tav tm="100000">
                                          <p:val>
                                            <p:fltVal val="1"/>
                                          </p:val>
                                        </p:tav>
                                      </p:tavLst>
                                    </p:anim>
                                    <p:anim calcmode="lin" valueType="num">
                                      <p:cBhvr>
                                        <p:cTn id="80" dur="249" tmFilter="0, 0; 0.125,0.2665; 0.25,0.4; 0.375,0.465; 0.5,0.5;  0.625,0.535; 0.75,0.6; 0.875,0.7335; 1,1">
                                          <p:stCondLst>
                                            <p:cond delay="993"/>
                                          </p:stCondLst>
                                        </p:cTn>
                                        <p:tgtEl>
                                          <p:spTgt spid="6">
                                            <p:txEl>
                                              <p:pRg st="3" end="3"/>
                                            </p:txEl>
                                          </p:spTgt>
                                        </p:tgtEl>
                                        <p:attrNameLst>
                                          <p:attrName>ppt_y</p:attrName>
                                        </p:attrNameLst>
                                      </p:cBhvr>
                                      <p:tavLst>
                                        <p:tav tm="0" fmla="#ppt_y-sin(pi*$)/27">
                                          <p:val>
                                            <p:fltVal val="0"/>
                                          </p:val>
                                        </p:tav>
                                        <p:tav tm="100000">
                                          <p:val>
                                            <p:fltVal val="1"/>
                                          </p:val>
                                        </p:tav>
                                      </p:tavLst>
                                    </p:anim>
                                    <p:anim calcmode="lin" valueType="num">
                                      <p:cBhvr>
                                        <p:cTn id="81" dur="123" tmFilter="0, 0; 0.125,0.2665; 0.25,0.4; 0.375,0.465; 0.5,0.5;  0.625,0.535; 0.75,0.6; 0.875,0.7335; 1,1">
                                          <p:stCondLst>
                                            <p:cond delay="1242"/>
                                          </p:stCondLst>
                                        </p:cTn>
                                        <p:tgtEl>
                                          <p:spTgt spid="6">
                                            <p:txEl>
                                              <p:pRg st="3" end="3"/>
                                            </p:txEl>
                                          </p:spTgt>
                                        </p:tgtEl>
                                        <p:attrNameLst>
                                          <p:attrName>ppt_y</p:attrName>
                                        </p:attrNameLst>
                                      </p:cBhvr>
                                      <p:tavLst>
                                        <p:tav tm="0" fmla="#ppt_y-sin(pi*$)/81">
                                          <p:val>
                                            <p:fltVal val="0"/>
                                          </p:val>
                                        </p:tav>
                                        <p:tav tm="100000">
                                          <p:val>
                                            <p:fltVal val="1"/>
                                          </p:val>
                                        </p:tav>
                                      </p:tavLst>
                                    </p:anim>
                                    <p:animScale>
                                      <p:cBhvr>
                                        <p:cTn id="82" dur="20">
                                          <p:stCondLst>
                                            <p:cond delay="487"/>
                                          </p:stCondLst>
                                        </p:cTn>
                                        <p:tgtEl>
                                          <p:spTgt spid="6">
                                            <p:txEl>
                                              <p:pRg st="3" end="3"/>
                                            </p:txEl>
                                          </p:spTgt>
                                        </p:tgtEl>
                                      </p:cBhvr>
                                      <p:to x="100000" y="60000"/>
                                    </p:animScale>
                                    <p:animScale>
                                      <p:cBhvr>
                                        <p:cTn id="83" dur="124" decel="50000">
                                          <p:stCondLst>
                                            <p:cond delay="507"/>
                                          </p:stCondLst>
                                        </p:cTn>
                                        <p:tgtEl>
                                          <p:spTgt spid="6">
                                            <p:txEl>
                                              <p:pRg st="3" end="3"/>
                                            </p:txEl>
                                          </p:spTgt>
                                        </p:tgtEl>
                                      </p:cBhvr>
                                      <p:to x="100000" y="100000"/>
                                    </p:animScale>
                                    <p:animScale>
                                      <p:cBhvr>
                                        <p:cTn id="84" dur="20">
                                          <p:stCondLst>
                                            <p:cond delay="984"/>
                                          </p:stCondLst>
                                        </p:cTn>
                                        <p:tgtEl>
                                          <p:spTgt spid="6">
                                            <p:txEl>
                                              <p:pRg st="3" end="3"/>
                                            </p:txEl>
                                          </p:spTgt>
                                        </p:tgtEl>
                                      </p:cBhvr>
                                      <p:to x="100000" y="80000"/>
                                    </p:animScale>
                                    <p:animScale>
                                      <p:cBhvr>
                                        <p:cTn id="85" dur="124" decel="50000">
                                          <p:stCondLst>
                                            <p:cond delay="1004"/>
                                          </p:stCondLst>
                                        </p:cTn>
                                        <p:tgtEl>
                                          <p:spTgt spid="6">
                                            <p:txEl>
                                              <p:pRg st="3" end="3"/>
                                            </p:txEl>
                                          </p:spTgt>
                                        </p:tgtEl>
                                      </p:cBhvr>
                                      <p:to x="100000" y="100000"/>
                                    </p:animScale>
                                    <p:animScale>
                                      <p:cBhvr>
                                        <p:cTn id="86" dur="20">
                                          <p:stCondLst>
                                            <p:cond delay="1231"/>
                                          </p:stCondLst>
                                        </p:cTn>
                                        <p:tgtEl>
                                          <p:spTgt spid="6">
                                            <p:txEl>
                                              <p:pRg st="3" end="3"/>
                                            </p:txEl>
                                          </p:spTgt>
                                        </p:tgtEl>
                                      </p:cBhvr>
                                      <p:to x="100000" y="90000"/>
                                    </p:animScale>
                                    <p:animScale>
                                      <p:cBhvr>
                                        <p:cTn id="87" dur="124" decel="50000">
                                          <p:stCondLst>
                                            <p:cond delay="1251"/>
                                          </p:stCondLst>
                                        </p:cTn>
                                        <p:tgtEl>
                                          <p:spTgt spid="6">
                                            <p:txEl>
                                              <p:pRg st="3" end="3"/>
                                            </p:txEl>
                                          </p:spTgt>
                                        </p:tgtEl>
                                      </p:cBhvr>
                                      <p:to x="100000" y="100000"/>
                                    </p:animScale>
                                    <p:animScale>
                                      <p:cBhvr>
                                        <p:cTn id="88" dur="20">
                                          <p:stCondLst>
                                            <p:cond delay="1356"/>
                                          </p:stCondLst>
                                        </p:cTn>
                                        <p:tgtEl>
                                          <p:spTgt spid="6">
                                            <p:txEl>
                                              <p:pRg st="3" end="3"/>
                                            </p:txEl>
                                          </p:spTgt>
                                        </p:tgtEl>
                                      </p:cBhvr>
                                      <p:to x="100000" y="95000"/>
                                    </p:animScale>
                                    <p:animScale>
                                      <p:cBhvr>
                                        <p:cTn id="89" dur="124" decel="50000">
                                          <p:stCondLst>
                                            <p:cond delay="1376"/>
                                          </p:stCondLst>
                                        </p:cTn>
                                        <p:tgtEl>
                                          <p:spTgt spid="6">
                                            <p:txEl>
                                              <p:pRg st="3" end="3"/>
                                            </p:txEl>
                                          </p:spTgt>
                                        </p:tgtEl>
                                      </p:cBhvr>
                                      <p:to x="100000" y="100000"/>
                                    </p:animScale>
                                  </p:childTnLst>
                                </p:cTn>
                              </p:par>
                            </p:childTnLst>
                          </p:cTn>
                        </p:par>
                        <p:par>
                          <p:cTn id="90" fill="hold">
                            <p:stCondLst>
                              <p:cond delay="29000"/>
                            </p:stCondLst>
                            <p:childTnLst>
                              <p:par>
                                <p:cTn id="91" presetID="26" presetClass="entr" presetSubtype="0" fill="hold" nodeType="afterEffect">
                                  <p:stCondLst>
                                    <p:cond delay="2250"/>
                                  </p:stCondLst>
                                  <p:childTnLst>
                                    <p:set>
                                      <p:cBhvr>
                                        <p:cTn id="92" dur="1" fill="hold">
                                          <p:stCondLst>
                                            <p:cond delay="0"/>
                                          </p:stCondLst>
                                        </p:cTn>
                                        <p:tgtEl>
                                          <p:spTgt spid="6">
                                            <p:txEl>
                                              <p:pRg st="4" end="4"/>
                                            </p:txEl>
                                          </p:spTgt>
                                        </p:tgtEl>
                                        <p:attrNameLst>
                                          <p:attrName>style.visibility</p:attrName>
                                        </p:attrNameLst>
                                      </p:cBhvr>
                                      <p:to>
                                        <p:strVal val="visible"/>
                                      </p:to>
                                    </p:set>
                                    <p:animEffect transition="in" filter="wipe(down)">
                                      <p:cBhvr>
                                        <p:cTn id="93" dur="435">
                                          <p:stCondLst>
                                            <p:cond delay="0"/>
                                          </p:stCondLst>
                                        </p:cTn>
                                        <p:tgtEl>
                                          <p:spTgt spid="6">
                                            <p:txEl>
                                              <p:pRg st="4" end="4"/>
                                            </p:txEl>
                                          </p:spTgt>
                                        </p:tgtEl>
                                      </p:cBhvr>
                                    </p:animEffect>
                                    <p:anim calcmode="lin" valueType="num">
                                      <p:cBhvr>
                                        <p:cTn id="94" dur="1367" tmFilter="0,0; 0.14,0.36; 0.43,0.73; 0.71,0.91; 1.0,1.0">
                                          <p:stCondLst>
                                            <p:cond delay="0"/>
                                          </p:stCondLst>
                                        </p:cTn>
                                        <p:tgtEl>
                                          <p:spTgt spid="6">
                                            <p:txEl>
                                              <p:pRg st="4" end="4"/>
                                            </p:txEl>
                                          </p:spTgt>
                                        </p:tgtEl>
                                        <p:attrNameLst>
                                          <p:attrName>ppt_x</p:attrName>
                                        </p:attrNameLst>
                                      </p:cBhvr>
                                      <p:tavLst>
                                        <p:tav tm="0">
                                          <p:val>
                                            <p:strVal val="#ppt_x-0.25"/>
                                          </p:val>
                                        </p:tav>
                                        <p:tav tm="100000">
                                          <p:val>
                                            <p:strVal val="#ppt_x"/>
                                          </p:val>
                                        </p:tav>
                                      </p:tavLst>
                                    </p:anim>
                                    <p:anim calcmode="lin" valueType="num">
                                      <p:cBhvr>
                                        <p:cTn id="95" dur="498" tmFilter="0.0,0.0; 0.25,0.07; 0.50,0.2; 0.75,0.467; 1.0,1.0">
                                          <p:stCondLst>
                                            <p:cond delay="0"/>
                                          </p:stCondLst>
                                        </p:cTn>
                                        <p:tgtEl>
                                          <p:spTgt spid="6">
                                            <p:txEl>
                                              <p:pRg st="4" end="4"/>
                                            </p:txEl>
                                          </p:spTgt>
                                        </p:tgtEl>
                                        <p:attrNameLst>
                                          <p:attrName>ppt_y</p:attrName>
                                        </p:attrNameLst>
                                      </p:cBhvr>
                                      <p:tavLst>
                                        <p:tav tm="0" fmla="#ppt_y-sin(pi*$)/3">
                                          <p:val>
                                            <p:fltVal val="0.5"/>
                                          </p:val>
                                        </p:tav>
                                        <p:tav tm="100000">
                                          <p:val>
                                            <p:fltVal val="1"/>
                                          </p:val>
                                        </p:tav>
                                      </p:tavLst>
                                    </p:anim>
                                    <p:anim calcmode="lin" valueType="num">
                                      <p:cBhvr>
                                        <p:cTn id="96" dur="498" tmFilter="0, 0; 0.125,0.2665; 0.25,0.4; 0.375,0.465; 0.5,0.5;  0.625,0.535; 0.75,0.6; 0.875,0.7335; 1,1">
                                          <p:stCondLst>
                                            <p:cond delay="498"/>
                                          </p:stCondLst>
                                        </p:cTn>
                                        <p:tgtEl>
                                          <p:spTgt spid="6">
                                            <p:txEl>
                                              <p:pRg st="4" end="4"/>
                                            </p:txEl>
                                          </p:spTgt>
                                        </p:tgtEl>
                                        <p:attrNameLst>
                                          <p:attrName>ppt_y</p:attrName>
                                        </p:attrNameLst>
                                      </p:cBhvr>
                                      <p:tavLst>
                                        <p:tav tm="0" fmla="#ppt_y-sin(pi*$)/9">
                                          <p:val>
                                            <p:fltVal val="0"/>
                                          </p:val>
                                        </p:tav>
                                        <p:tav tm="100000">
                                          <p:val>
                                            <p:fltVal val="1"/>
                                          </p:val>
                                        </p:tav>
                                      </p:tavLst>
                                    </p:anim>
                                    <p:anim calcmode="lin" valueType="num">
                                      <p:cBhvr>
                                        <p:cTn id="97" dur="249" tmFilter="0, 0; 0.125,0.2665; 0.25,0.4; 0.375,0.465; 0.5,0.5;  0.625,0.535; 0.75,0.6; 0.875,0.7335; 1,1">
                                          <p:stCondLst>
                                            <p:cond delay="993"/>
                                          </p:stCondLst>
                                        </p:cTn>
                                        <p:tgtEl>
                                          <p:spTgt spid="6">
                                            <p:txEl>
                                              <p:pRg st="4" end="4"/>
                                            </p:txEl>
                                          </p:spTgt>
                                        </p:tgtEl>
                                        <p:attrNameLst>
                                          <p:attrName>ppt_y</p:attrName>
                                        </p:attrNameLst>
                                      </p:cBhvr>
                                      <p:tavLst>
                                        <p:tav tm="0" fmla="#ppt_y-sin(pi*$)/27">
                                          <p:val>
                                            <p:fltVal val="0"/>
                                          </p:val>
                                        </p:tav>
                                        <p:tav tm="100000">
                                          <p:val>
                                            <p:fltVal val="1"/>
                                          </p:val>
                                        </p:tav>
                                      </p:tavLst>
                                    </p:anim>
                                    <p:anim calcmode="lin" valueType="num">
                                      <p:cBhvr>
                                        <p:cTn id="98" dur="123" tmFilter="0, 0; 0.125,0.2665; 0.25,0.4; 0.375,0.465; 0.5,0.5;  0.625,0.535; 0.75,0.6; 0.875,0.7335; 1,1">
                                          <p:stCondLst>
                                            <p:cond delay="1242"/>
                                          </p:stCondLst>
                                        </p:cTn>
                                        <p:tgtEl>
                                          <p:spTgt spid="6">
                                            <p:txEl>
                                              <p:pRg st="4" end="4"/>
                                            </p:txEl>
                                          </p:spTgt>
                                        </p:tgtEl>
                                        <p:attrNameLst>
                                          <p:attrName>ppt_y</p:attrName>
                                        </p:attrNameLst>
                                      </p:cBhvr>
                                      <p:tavLst>
                                        <p:tav tm="0" fmla="#ppt_y-sin(pi*$)/81">
                                          <p:val>
                                            <p:fltVal val="0"/>
                                          </p:val>
                                        </p:tav>
                                        <p:tav tm="100000">
                                          <p:val>
                                            <p:fltVal val="1"/>
                                          </p:val>
                                        </p:tav>
                                      </p:tavLst>
                                    </p:anim>
                                    <p:animScale>
                                      <p:cBhvr>
                                        <p:cTn id="99" dur="20">
                                          <p:stCondLst>
                                            <p:cond delay="487"/>
                                          </p:stCondLst>
                                        </p:cTn>
                                        <p:tgtEl>
                                          <p:spTgt spid="6">
                                            <p:txEl>
                                              <p:pRg st="4" end="4"/>
                                            </p:txEl>
                                          </p:spTgt>
                                        </p:tgtEl>
                                      </p:cBhvr>
                                      <p:to x="100000" y="60000"/>
                                    </p:animScale>
                                    <p:animScale>
                                      <p:cBhvr>
                                        <p:cTn id="100" dur="124" decel="50000">
                                          <p:stCondLst>
                                            <p:cond delay="507"/>
                                          </p:stCondLst>
                                        </p:cTn>
                                        <p:tgtEl>
                                          <p:spTgt spid="6">
                                            <p:txEl>
                                              <p:pRg st="4" end="4"/>
                                            </p:txEl>
                                          </p:spTgt>
                                        </p:tgtEl>
                                      </p:cBhvr>
                                      <p:to x="100000" y="100000"/>
                                    </p:animScale>
                                    <p:animScale>
                                      <p:cBhvr>
                                        <p:cTn id="101" dur="20">
                                          <p:stCondLst>
                                            <p:cond delay="984"/>
                                          </p:stCondLst>
                                        </p:cTn>
                                        <p:tgtEl>
                                          <p:spTgt spid="6">
                                            <p:txEl>
                                              <p:pRg st="4" end="4"/>
                                            </p:txEl>
                                          </p:spTgt>
                                        </p:tgtEl>
                                      </p:cBhvr>
                                      <p:to x="100000" y="80000"/>
                                    </p:animScale>
                                    <p:animScale>
                                      <p:cBhvr>
                                        <p:cTn id="102" dur="124" decel="50000">
                                          <p:stCondLst>
                                            <p:cond delay="1004"/>
                                          </p:stCondLst>
                                        </p:cTn>
                                        <p:tgtEl>
                                          <p:spTgt spid="6">
                                            <p:txEl>
                                              <p:pRg st="4" end="4"/>
                                            </p:txEl>
                                          </p:spTgt>
                                        </p:tgtEl>
                                      </p:cBhvr>
                                      <p:to x="100000" y="100000"/>
                                    </p:animScale>
                                    <p:animScale>
                                      <p:cBhvr>
                                        <p:cTn id="103" dur="20">
                                          <p:stCondLst>
                                            <p:cond delay="1231"/>
                                          </p:stCondLst>
                                        </p:cTn>
                                        <p:tgtEl>
                                          <p:spTgt spid="6">
                                            <p:txEl>
                                              <p:pRg st="4" end="4"/>
                                            </p:txEl>
                                          </p:spTgt>
                                        </p:tgtEl>
                                      </p:cBhvr>
                                      <p:to x="100000" y="90000"/>
                                    </p:animScale>
                                    <p:animScale>
                                      <p:cBhvr>
                                        <p:cTn id="104" dur="124" decel="50000">
                                          <p:stCondLst>
                                            <p:cond delay="1251"/>
                                          </p:stCondLst>
                                        </p:cTn>
                                        <p:tgtEl>
                                          <p:spTgt spid="6">
                                            <p:txEl>
                                              <p:pRg st="4" end="4"/>
                                            </p:txEl>
                                          </p:spTgt>
                                        </p:tgtEl>
                                      </p:cBhvr>
                                      <p:to x="100000" y="100000"/>
                                    </p:animScale>
                                    <p:animScale>
                                      <p:cBhvr>
                                        <p:cTn id="105" dur="20">
                                          <p:stCondLst>
                                            <p:cond delay="1356"/>
                                          </p:stCondLst>
                                        </p:cTn>
                                        <p:tgtEl>
                                          <p:spTgt spid="6">
                                            <p:txEl>
                                              <p:pRg st="4" end="4"/>
                                            </p:txEl>
                                          </p:spTgt>
                                        </p:tgtEl>
                                      </p:cBhvr>
                                      <p:to x="100000" y="95000"/>
                                    </p:animScale>
                                    <p:animScale>
                                      <p:cBhvr>
                                        <p:cTn id="106" dur="124" decel="50000">
                                          <p:stCondLst>
                                            <p:cond delay="1376"/>
                                          </p:stCondLst>
                                        </p:cTn>
                                        <p:tgtEl>
                                          <p:spTgt spid="6">
                                            <p:txEl>
                                              <p:pRg st="4" end="4"/>
                                            </p:txEl>
                                          </p:spTgt>
                                        </p:tgtEl>
                                      </p:cBhvr>
                                      <p:to x="100000" y="100000"/>
                                    </p:animScale>
                                  </p:childTnLst>
                                </p:cTn>
                              </p:par>
                            </p:childTnLst>
                          </p:cTn>
                        </p:par>
                        <p:par>
                          <p:cTn id="107" fill="hold">
                            <p:stCondLst>
                              <p:cond delay="32750"/>
                            </p:stCondLst>
                            <p:childTnLst>
                              <p:par>
                                <p:cTn id="108" presetID="22" presetClass="entr" presetSubtype="4" fill="hold" nodeType="afterEffect">
                                  <p:stCondLst>
                                    <p:cond delay="5500"/>
                                  </p:stCondLst>
                                  <p:childTnLst>
                                    <p:set>
                                      <p:cBhvr>
                                        <p:cTn id="109" dur="1" fill="hold">
                                          <p:stCondLst>
                                            <p:cond delay="0"/>
                                          </p:stCondLst>
                                        </p:cTn>
                                        <p:tgtEl>
                                          <p:spTgt spid="7">
                                            <p:txEl>
                                              <p:pRg st="0" end="0"/>
                                            </p:txEl>
                                          </p:spTgt>
                                        </p:tgtEl>
                                        <p:attrNameLst>
                                          <p:attrName>style.visibility</p:attrName>
                                        </p:attrNameLst>
                                      </p:cBhvr>
                                      <p:to>
                                        <p:strVal val="visible"/>
                                      </p:to>
                                    </p:set>
                                    <p:animEffect transition="in" filter="wipe(down)">
                                      <p:cBhvr>
                                        <p:cTn id="110" dur="500"/>
                                        <p:tgtEl>
                                          <p:spTgt spid="7">
                                            <p:txEl>
                                              <p:pRg st="0" end="0"/>
                                            </p:txEl>
                                          </p:spTgt>
                                        </p:tgtEl>
                                      </p:cBhvr>
                                    </p:animEffect>
                                  </p:childTnLst>
                                </p:cTn>
                              </p:par>
                            </p:childTnLst>
                          </p:cTn>
                        </p:par>
                        <p:par>
                          <p:cTn id="111" fill="hold">
                            <p:stCondLst>
                              <p:cond delay="38750"/>
                            </p:stCondLst>
                            <p:childTnLst>
                              <p:par>
                                <p:cTn id="112" presetID="22" presetClass="entr" presetSubtype="4" fill="hold" nodeType="afterEffect">
                                  <p:stCondLst>
                                    <p:cond delay="5500"/>
                                  </p:stCondLst>
                                  <p:childTnLst>
                                    <p:set>
                                      <p:cBhvr>
                                        <p:cTn id="113" dur="1" fill="hold">
                                          <p:stCondLst>
                                            <p:cond delay="0"/>
                                          </p:stCondLst>
                                        </p:cTn>
                                        <p:tgtEl>
                                          <p:spTgt spid="7">
                                            <p:txEl>
                                              <p:pRg st="2" end="2"/>
                                            </p:txEl>
                                          </p:spTgt>
                                        </p:tgtEl>
                                        <p:attrNameLst>
                                          <p:attrName>style.visibility</p:attrName>
                                        </p:attrNameLst>
                                      </p:cBhvr>
                                      <p:to>
                                        <p:strVal val="visible"/>
                                      </p:to>
                                    </p:set>
                                    <p:animEffect transition="in" filter="wipe(down)">
                                      <p:cBhvr>
                                        <p:cTn id="114" dur="500"/>
                                        <p:tgtEl>
                                          <p:spTgt spid="7">
                                            <p:txEl>
                                              <p:pRg st="2" end="2"/>
                                            </p:txEl>
                                          </p:spTgt>
                                        </p:tgtEl>
                                      </p:cBhvr>
                                    </p:animEffect>
                                  </p:childTnLst>
                                </p:cTn>
                              </p:par>
                            </p:childTnLst>
                          </p:cTn>
                        </p:par>
                        <p:par>
                          <p:cTn id="115" fill="hold">
                            <p:stCondLst>
                              <p:cond delay="44750"/>
                            </p:stCondLst>
                            <p:childTnLst>
                              <p:par>
                                <p:cTn id="116" presetID="22" presetClass="entr" presetSubtype="4" fill="hold" nodeType="afterEffect">
                                  <p:stCondLst>
                                    <p:cond delay="5500"/>
                                  </p:stCondLst>
                                  <p:childTnLst>
                                    <p:set>
                                      <p:cBhvr>
                                        <p:cTn id="117" dur="1" fill="hold">
                                          <p:stCondLst>
                                            <p:cond delay="0"/>
                                          </p:stCondLst>
                                        </p:cTn>
                                        <p:tgtEl>
                                          <p:spTgt spid="7">
                                            <p:txEl>
                                              <p:pRg st="3" end="3"/>
                                            </p:txEl>
                                          </p:spTgt>
                                        </p:tgtEl>
                                        <p:attrNameLst>
                                          <p:attrName>style.visibility</p:attrName>
                                        </p:attrNameLst>
                                      </p:cBhvr>
                                      <p:to>
                                        <p:strVal val="visible"/>
                                      </p:to>
                                    </p:set>
                                    <p:animEffect transition="in" filter="wipe(down)">
                                      <p:cBhvr>
                                        <p:cTn id="118" dur="500"/>
                                        <p:tgtEl>
                                          <p:spTgt spid="7">
                                            <p:txEl>
                                              <p:pRg st="3" end="3"/>
                                            </p:txEl>
                                          </p:spTgt>
                                        </p:tgtEl>
                                      </p:cBhvr>
                                    </p:animEffect>
                                  </p:childTnLst>
                                </p:cTn>
                              </p:par>
                            </p:childTnLst>
                          </p:cTn>
                        </p:par>
                        <p:par>
                          <p:cTn id="119" fill="hold">
                            <p:stCondLst>
                              <p:cond delay="50750"/>
                            </p:stCondLst>
                            <p:childTnLst>
                              <p:par>
                                <p:cTn id="120" presetID="22" presetClass="entr" presetSubtype="4" fill="hold" nodeType="afterEffect">
                                  <p:stCondLst>
                                    <p:cond delay="5500"/>
                                  </p:stCondLst>
                                  <p:childTnLst>
                                    <p:set>
                                      <p:cBhvr>
                                        <p:cTn id="121" dur="1" fill="hold">
                                          <p:stCondLst>
                                            <p:cond delay="0"/>
                                          </p:stCondLst>
                                        </p:cTn>
                                        <p:tgtEl>
                                          <p:spTgt spid="7">
                                            <p:txEl>
                                              <p:pRg st="4" end="4"/>
                                            </p:txEl>
                                          </p:spTgt>
                                        </p:tgtEl>
                                        <p:attrNameLst>
                                          <p:attrName>style.visibility</p:attrName>
                                        </p:attrNameLst>
                                      </p:cBhvr>
                                      <p:to>
                                        <p:strVal val="visible"/>
                                      </p:to>
                                    </p:set>
                                    <p:animEffect transition="in" filter="wipe(down)">
                                      <p:cBhvr>
                                        <p:cTn id="1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DA133-2846-0126-7EB0-F8C5057E2C66}"/>
              </a:ext>
            </a:extLst>
          </p:cNvPr>
          <p:cNvSpPr>
            <a:spLocks noGrp="1"/>
          </p:cNvSpPr>
          <p:nvPr>
            <p:ph type="title"/>
          </p:nvPr>
        </p:nvSpPr>
        <p:spPr>
          <a:xfrm>
            <a:off x="942450" y="170699"/>
            <a:ext cx="7431000" cy="571800"/>
          </a:xfrm>
        </p:spPr>
        <p:txBody>
          <a:bodyPr/>
          <a:lstStyle/>
          <a:p>
            <a:r>
              <a:rPr lang="vi-VN" dirty="0"/>
              <a:t>Kiến trúc của mạng CNN</a:t>
            </a:r>
            <a:endParaRPr lang="en-US" dirty="0"/>
          </a:p>
        </p:txBody>
      </p:sp>
      <p:sp>
        <p:nvSpPr>
          <p:cNvPr id="5" name="Rectangle 4">
            <a:extLst>
              <a:ext uri="{FF2B5EF4-FFF2-40B4-BE49-F238E27FC236}">
                <a16:creationId xmlns:a16="http://schemas.microsoft.com/office/drawing/2014/main" id="{0E01D5B0-F637-851F-CE37-C4BCD62DF5EF}"/>
              </a:ext>
            </a:extLst>
          </p:cNvPr>
          <p:cNvSpPr/>
          <p:nvPr/>
        </p:nvSpPr>
        <p:spPr>
          <a:xfrm rot="2701617">
            <a:off x="4162856" y="893949"/>
            <a:ext cx="632749" cy="686264"/>
          </a:xfrm>
          <a:prstGeom prst="rect">
            <a:avLst/>
          </a:prstGeom>
          <a:solidFill>
            <a:schemeClr val="accent6">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52B1EDD-C4C1-F3D2-98E7-69F75059FB44}"/>
              </a:ext>
            </a:extLst>
          </p:cNvPr>
          <p:cNvSpPr/>
          <p:nvPr/>
        </p:nvSpPr>
        <p:spPr>
          <a:xfrm rot="19002354">
            <a:off x="4045750" y="1595393"/>
            <a:ext cx="866959" cy="8225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27D3051-4BB5-698E-A368-B51B0D1DDB16}"/>
              </a:ext>
            </a:extLst>
          </p:cNvPr>
          <p:cNvSpPr/>
          <p:nvPr/>
        </p:nvSpPr>
        <p:spPr>
          <a:xfrm rot="18710901">
            <a:off x="4066648" y="2426313"/>
            <a:ext cx="864875" cy="829727"/>
          </a:xfrm>
          <a:prstGeom prst="rect">
            <a:avLst/>
          </a:prstGeom>
          <a:solidFill>
            <a:schemeClr val="tx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AE28770-6061-E043-D4C8-78249EC26912}"/>
              </a:ext>
            </a:extLst>
          </p:cNvPr>
          <p:cNvSpPr/>
          <p:nvPr/>
        </p:nvSpPr>
        <p:spPr>
          <a:xfrm rot="19060376">
            <a:off x="3868762" y="3291863"/>
            <a:ext cx="1220934" cy="1164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a:extLst>
              <a:ext uri="{FF2B5EF4-FFF2-40B4-BE49-F238E27FC236}">
                <a16:creationId xmlns:a16="http://schemas.microsoft.com/office/drawing/2014/main" id="{C394E59A-5867-FDCB-2392-0489E91493C5}"/>
              </a:ext>
            </a:extLst>
          </p:cNvPr>
          <p:cNvSpPr txBox="1">
            <a:spLocks/>
          </p:cNvSpPr>
          <p:nvPr/>
        </p:nvSpPr>
        <p:spPr>
          <a:xfrm>
            <a:off x="6476587" y="742499"/>
            <a:ext cx="2516927" cy="667567"/>
          </a:xfrm>
          <a:prstGeom prst="rect">
            <a:avLst/>
          </a:prstGeom>
          <a:solidFill>
            <a:schemeClr val="bg2"/>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vi-VN" sz="2000" dirty="0">
                <a:solidFill>
                  <a:schemeClr val="tx1"/>
                </a:solidFill>
              </a:rPr>
              <a:t>Lớp ngõ vào </a:t>
            </a:r>
          </a:p>
          <a:p>
            <a:pPr marL="139700"/>
            <a:r>
              <a:rPr lang="vi-VN" sz="2000" dirty="0">
                <a:solidFill>
                  <a:schemeClr val="tx1"/>
                </a:solidFill>
              </a:rPr>
              <a:t>( Input leyer)</a:t>
            </a:r>
          </a:p>
        </p:txBody>
      </p:sp>
      <p:sp>
        <p:nvSpPr>
          <p:cNvPr id="10" name="Subtitle 2">
            <a:extLst>
              <a:ext uri="{FF2B5EF4-FFF2-40B4-BE49-F238E27FC236}">
                <a16:creationId xmlns:a16="http://schemas.microsoft.com/office/drawing/2014/main" id="{E6B07DC2-FB64-B037-8BE8-6DCFFE0E8A73}"/>
              </a:ext>
            </a:extLst>
          </p:cNvPr>
          <p:cNvSpPr txBox="1">
            <a:spLocks/>
          </p:cNvSpPr>
          <p:nvPr/>
        </p:nvSpPr>
        <p:spPr>
          <a:xfrm>
            <a:off x="254887" y="1530878"/>
            <a:ext cx="2868649" cy="657922"/>
          </a:xfrm>
          <a:prstGeom prst="rect">
            <a:avLst/>
          </a:prstGeom>
          <a:solidFill>
            <a:schemeClr val="bg2"/>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vi-VN" sz="2000" dirty="0">
                <a:solidFill>
                  <a:schemeClr val="tx1"/>
                </a:solidFill>
              </a:rPr>
              <a:t>Lớp chập </a:t>
            </a:r>
          </a:p>
          <a:p>
            <a:pPr marL="139700"/>
            <a:r>
              <a:rPr lang="vi-VN" sz="2000" dirty="0">
                <a:solidFill>
                  <a:schemeClr val="tx1"/>
                </a:solidFill>
              </a:rPr>
              <a:t>(Convolution layer)</a:t>
            </a:r>
          </a:p>
        </p:txBody>
      </p:sp>
      <p:sp>
        <p:nvSpPr>
          <p:cNvPr id="11" name="Subtitle 2">
            <a:extLst>
              <a:ext uri="{FF2B5EF4-FFF2-40B4-BE49-F238E27FC236}">
                <a16:creationId xmlns:a16="http://schemas.microsoft.com/office/drawing/2014/main" id="{732C72EC-B6BE-9DBB-1C8F-BE2CC86D5537}"/>
              </a:ext>
            </a:extLst>
          </p:cNvPr>
          <p:cNvSpPr txBox="1">
            <a:spLocks/>
          </p:cNvSpPr>
          <p:nvPr/>
        </p:nvSpPr>
        <p:spPr>
          <a:xfrm>
            <a:off x="215173" y="4194048"/>
            <a:ext cx="3258192" cy="77875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vi-VN" sz="1300" dirty="0">
                <a:solidFill>
                  <a:schemeClr val="tx1"/>
                </a:solidFill>
              </a:rPr>
              <a:t>Lớp gộp có tác dụng làm giảm số lượng phần tử trong feature map</a:t>
            </a:r>
          </a:p>
        </p:txBody>
      </p:sp>
      <p:sp>
        <p:nvSpPr>
          <p:cNvPr id="12" name="Subtitle 2">
            <a:extLst>
              <a:ext uri="{FF2B5EF4-FFF2-40B4-BE49-F238E27FC236}">
                <a16:creationId xmlns:a16="http://schemas.microsoft.com/office/drawing/2014/main" id="{7B542444-CA67-5766-7239-FC472557B2E8}"/>
              </a:ext>
            </a:extLst>
          </p:cNvPr>
          <p:cNvSpPr txBox="1">
            <a:spLocks/>
          </p:cNvSpPr>
          <p:nvPr/>
        </p:nvSpPr>
        <p:spPr>
          <a:xfrm>
            <a:off x="254887" y="3198690"/>
            <a:ext cx="2437913" cy="732505"/>
          </a:xfrm>
          <a:prstGeom prst="rect">
            <a:avLst/>
          </a:prstGeom>
          <a:solidFill>
            <a:schemeClr val="bg2"/>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vi-VN" sz="2000" dirty="0">
                <a:solidFill>
                  <a:schemeClr val="tx1"/>
                </a:solidFill>
              </a:rPr>
              <a:t>Lớp  gộp</a:t>
            </a:r>
          </a:p>
          <a:p>
            <a:pPr marL="139700"/>
            <a:r>
              <a:rPr lang="vi-VN" sz="2000" dirty="0">
                <a:solidFill>
                  <a:schemeClr val="tx1"/>
                </a:solidFill>
              </a:rPr>
              <a:t>(Pooling layer)</a:t>
            </a:r>
          </a:p>
        </p:txBody>
      </p:sp>
      <p:sp>
        <p:nvSpPr>
          <p:cNvPr id="13" name="Subtitle 2">
            <a:extLst>
              <a:ext uri="{FF2B5EF4-FFF2-40B4-BE49-F238E27FC236}">
                <a16:creationId xmlns:a16="http://schemas.microsoft.com/office/drawing/2014/main" id="{CD6D0D8A-3605-3C65-47A5-2B37A7494589}"/>
              </a:ext>
            </a:extLst>
          </p:cNvPr>
          <p:cNvSpPr txBox="1">
            <a:spLocks/>
          </p:cNvSpPr>
          <p:nvPr/>
        </p:nvSpPr>
        <p:spPr>
          <a:xfrm>
            <a:off x="208758" y="2339315"/>
            <a:ext cx="3258192" cy="88984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vi-VN" sz="1300" dirty="0">
                <a:solidFill>
                  <a:schemeClr val="tx1"/>
                </a:solidFill>
              </a:rPr>
              <a:t>Lớp chập sẽ tiến hành thực hiện tích chập ảnh từ lớp trước với số lượng của bộ lọc tạo ra các ảnh ngõ ra</a:t>
            </a:r>
          </a:p>
        </p:txBody>
      </p:sp>
      <p:sp>
        <p:nvSpPr>
          <p:cNvPr id="14" name="Subtitle 2">
            <a:extLst>
              <a:ext uri="{FF2B5EF4-FFF2-40B4-BE49-F238E27FC236}">
                <a16:creationId xmlns:a16="http://schemas.microsoft.com/office/drawing/2014/main" id="{E8C5119F-ECA3-214B-74E4-2B0B2EFD1611}"/>
              </a:ext>
            </a:extLst>
          </p:cNvPr>
          <p:cNvSpPr txBox="1">
            <a:spLocks/>
          </p:cNvSpPr>
          <p:nvPr/>
        </p:nvSpPr>
        <p:spPr>
          <a:xfrm>
            <a:off x="6476587" y="1530878"/>
            <a:ext cx="2262040" cy="77875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vi-VN" sz="1300" dirty="0">
                <a:solidFill>
                  <a:schemeClr val="tx1"/>
                </a:solidFill>
              </a:rPr>
              <a:t>Lớp ngõ vào sẽ lưu trữ dữ liệu của ảnh đầu vào</a:t>
            </a:r>
          </a:p>
        </p:txBody>
      </p:sp>
      <p:sp>
        <p:nvSpPr>
          <p:cNvPr id="15" name="Subtitle 2">
            <a:extLst>
              <a:ext uri="{FF2B5EF4-FFF2-40B4-BE49-F238E27FC236}">
                <a16:creationId xmlns:a16="http://schemas.microsoft.com/office/drawing/2014/main" id="{79DF971C-C342-2CB2-E042-5B9786064CCA}"/>
              </a:ext>
            </a:extLst>
          </p:cNvPr>
          <p:cNvSpPr txBox="1">
            <a:spLocks/>
          </p:cNvSpPr>
          <p:nvPr/>
        </p:nvSpPr>
        <p:spPr>
          <a:xfrm>
            <a:off x="6476587" y="2317388"/>
            <a:ext cx="2516927" cy="667565"/>
          </a:xfrm>
          <a:prstGeom prst="rect">
            <a:avLst/>
          </a:prstGeom>
          <a:solidFill>
            <a:schemeClr val="bg2"/>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vi-VN" sz="2000" dirty="0">
                <a:solidFill>
                  <a:schemeClr val="tx1"/>
                </a:solidFill>
              </a:rPr>
              <a:t>Lớp ngõ vào </a:t>
            </a:r>
          </a:p>
          <a:p>
            <a:pPr marL="139700"/>
            <a:r>
              <a:rPr lang="vi-VN" sz="2000" dirty="0">
                <a:solidFill>
                  <a:schemeClr val="tx1"/>
                </a:solidFill>
              </a:rPr>
              <a:t>( Input leyer)</a:t>
            </a:r>
          </a:p>
        </p:txBody>
      </p:sp>
      <p:sp>
        <p:nvSpPr>
          <p:cNvPr id="16" name="Subtitle 2">
            <a:extLst>
              <a:ext uri="{FF2B5EF4-FFF2-40B4-BE49-F238E27FC236}">
                <a16:creationId xmlns:a16="http://schemas.microsoft.com/office/drawing/2014/main" id="{295DD946-375C-E3F7-DE87-17EE0B92EC8F}"/>
              </a:ext>
            </a:extLst>
          </p:cNvPr>
          <p:cNvSpPr txBox="1">
            <a:spLocks/>
          </p:cNvSpPr>
          <p:nvPr/>
        </p:nvSpPr>
        <p:spPr>
          <a:xfrm>
            <a:off x="6476587" y="3198690"/>
            <a:ext cx="2262040" cy="108070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vi-VN" sz="1300" dirty="0">
                <a:solidFill>
                  <a:schemeClr val="tx1"/>
                </a:solidFill>
              </a:rPr>
              <a:t>Đây là lớp cuối cùng trong mạng CNN và nó có kiến trúc giống như mạng nơ_ron truyền thống chúng ta học</a:t>
            </a:r>
          </a:p>
        </p:txBody>
      </p:sp>
      <p:cxnSp>
        <p:nvCxnSpPr>
          <p:cNvPr id="18" name="Straight Connector 17">
            <a:extLst>
              <a:ext uri="{FF2B5EF4-FFF2-40B4-BE49-F238E27FC236}">
                <a16:creationId xmlns:a16="http://schemas.microsoft.com/office/drawing/2014/main" id="{B0279850-3EF3-BD64-C16F-E4665E8E6106}"/>
              </a:ext>
            </a:extLst>
          </p:cNvPr>
          <p:cNvCxnSpPr>
            <a:cxnSpLocks/>
          </p:cNvCxnSpPr>
          <p:nvPr/>
        </p:nvCxnSpPr>
        <p:spPr>
          <a:xfrm>
            <a:off x="3123536" y="2001600"/>
            <a:ext cx="7581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0BFBDC4-EBA5-0702-8066-A092274E59BF}"/>
              </a:ext>
            </a:extLst>
          </p:cNvPr>
          <p:cNvCxnSpPr>
            <a:cxnSpLocks/>
          </p:cNvCxnSpPr>
          <p:nvPr/>
        </p:nvCxnSpPr>
        <p:spPr>
          <a:xfrm>
            <a:off x="4945581" y="1209600"/>
            <a:ext cx="15310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D64972F-2F5C-D53B-0EDC-8A94682859A3}"/>
              </a:ext>
            </a:extLst>
          </p:cNvPr>
          <p:cNvCxnSpPr>
            <a:cxnSpLocks/>
          </p:cNvCxnSpPr>
          <p:nvPr/>
        </p:nvCxnSpPr>
        <p:spPr>
          <a:xfrm>
            <a:off x="5096629" y="2784235"/>
            <a:ext cx="13799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7910C63-5AF0-941C-CF14-1D30717ECBDB}"/>
              </a:ext>
            </a:extLst>
          </p:cNvPr>
          <p:cNvCxnSpPr>
            <a:cxnSpLocks/>
          </p:cNvCxnSpPr>
          <p:nvPr/>
        </p:nvCxnSpPr>
        <p:spPr>
          <a:xfrm flipH="1">
            <a:off x="2894400" y="3873967"/>
            <a:ext cx="7415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7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6" presetClass="entr" presetSubtype="16" fill="hold" grpId="0"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circle(in)">
                                      <p:cBhvr>
                                        <p:cTn id="11" dur="1500"/>
                                        <p:tgtEl>
                                          <p:spTgt spid="14"/>
                                        </p:tgtEl>
                                      </p:cBhvr>
                                    </p:animEffect>
                                  </p:childTnLst>
                                </p:cTn>
                              </p:par>
                            </p:childTnLst>
                          </p:cTn>
                        </p:par>
                        <p:par>
                          <p:cTn id="12" fill="hold">
                            <p:stCondLst>
                              <p:cond delay="2500"/>
                            </p:stCondLst>
                            <p:childTnLst>
                              <p:par>
                                <p:cTn id="13" presetID="26" presetClass="entr" presetSubtype="0"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435">
                                          <p:stCondLst>
                                            <p:cond delay="0"/>
                                          </p:stCondLst>
                                        </p:cTn>
                                        <p:tgtEl>
                                          <p:spTgt spid="10"/>
                                        </p:tgtEl>
                                      </p:cBhvr>
                                    </p:animEffect>
                                    <p:anim calcmode="lin" valueType="num">
                                      <p:cBhvr>
                                        <p:cTn id="16" dur="1367"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7" dur="498"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8" dur="498" tmFilter="0, 0; 0.125,0.2665; 0.25,0.4; 0.375,0.465; 0.5,0.5;  0.625,0.535; 0.75,0.6; 0.875,0.7335; 1,1">
                                          <p:stCondLst>
                                            <p:cond delay="498"/>
                                          </p:stCondLst>
                                        </p:cTn>
                                        <p:tgtEl>
                                          <p:spTgt spid="10"/>
                                        </p:tgtEl>
                                        <p:attrNameLst>
                                          <p:attrName>ppt_y</p:attrName>
                                        </p:attrNameLst>
                                      </p:cBhvr>
                                      <p:tavLst>
                                        <p:tav tm="0" fmla="#ppt_y-sin(pi*$)/9">
                                          <p:val>
                                            <p:fltVal val="0"/>
                                          </p:val>
                                        </p:tav>
                                        <p:tav tm="100000">
                                          <p:val>
                                            <p:fltVal val="1"/>
                                          </p:val>
                                        </p:tav>
                                      </p:tavLst>
                                    </p:anim>
                                    <p:anim calcmode="lin" valueType="num">
                                      <p:cBhvr>
                                        <p:cTn id="19" dur="249" tmFilter="0, 0; 0.125,0.2665; 0.25,0.4; 0.375,0.465; 0.5,0.5;  0.625,0.535; 0.75,0.6; 0.875,0.7335; 1,1">
                                          <p:stCondLst>
                                            <p:cond delay="993"/>
                                          </p:stCondLst>
                                        </p:cTn>
                                        <p:tgtEl>
                                          <p:spTgt spid="10"/>
                                        </p:tgtEl>
                                        <p:attrNameLst>
                                          <p:attrName>ppt_y</p:attrName>
                                        </p:attrNameLst>
                                      </p:cBhvr>
                                      <p:tavLst>
                                        <p:tav tm="0" fmla="#ppt_y-sin(pi*$)/27">
                                          <p:val>
                                            <p:fltVal val="0"/>
                                          </p:val>
                                        </p:tav>
                                        <p:tav tm="100000">
                                          <p:val>
                                            <p:fltVal val="1"/>
                                          </p:val>
                                        </p:tav>
                                      </p:tavLst>
                                    </p:anim>
                                    <p:anim calcmode="lin" valueType="num">
                                      <p:cBhvr>
                                        <p:cTn id="20" dur="123" tmFilter="0, 0; 0.125,0.2665; 0.25,0.4; 0.375,0.465; 0.5,0.5;  0.625,0.535; 0.75,0.6; 0.875,0.7335; 1,1">
                                          <p:stCondLst>
                                            <p:cond delay="1242"/>
                                          </p:stCondLst>
                                        </p:cTn>
                                        <p:tgtEl>
                                          <p:spTgt spid="10"/>
                                        </p:tgtEl>
                                        <p:attrNameLst>
                                          <p:attrName>ppt_y</p:attrName>
                                        </p:attrNameLst>
                                      </p:cBhvr>
                                      <p:tavLst>
                                        <p:tav tm="0" fmla="#ppt_y-sin(pi*$)/81">
                                          <p:val>
                                            <p:fltVal val="0"/>
                                          </p:val>
                                        </p:tav>
                                        <p:tav tm="100000">
                                          <p:val>
                                            <p:fltVal val="1"/>
                                          </p:val>
                                        </p:tav>
                                      </p:tavLst>
                                    </p:anim>
                                    <p:animScale>
                                      <p:cBhvr>
                                        <p:cTn id="21" dur="20">
                                          <p:stCondLst>
                                            <p:cond delay="487"/>
                                          </p:stCondLst>
                                        </p:cTn>
                                        <p:tgtEl>
                                          <p:spTgt spid="10"/>
                                        </p:tgtEl>
                                      </p:cBhvr>
                                      <p:to x="100000" y="60000"/>
                                    </p:animScale>
                                    <p:animScale>
                                      <p:cBhvr>
                                        <p:cTn id="22" dur="124" decel="50000">
                                          <p:stCondLst>
                                            <p:cond delay="507"/>
                                          </p:stCondLst>
                                        </p:cTn>
                                        <p:tgtEl>
                                          <p:spTgt spid="10"/>
                                        </p:tgtEl>
                                      </p:cBhvr>
                                      <p:to x="100000" y="100000"/>
                                    </p:animScale>
                                    <p:animScale>
                                      <p:cBhvr>
                                        <p:cTn id="23" dur="20">
                                          <p:stCondLst>
                                            <p:cond delay="984"/>
                                          </p:stCondLst>
                                        </p:cTn>
                                        <p:tgtEl>
                                          <p:spTgt spid="10"/>
                                        </p:tgtEl>
                                      </p:cBhvr>
                                      <p:to x="100000" y="80000"/>
                                    </p:animScale>
                                    <p:animScale>
                                      <p:cBhvr>
                                        <p:cTn id="24" dur="124" decel="50000">
                                          <p:stCondLst>
                                            <p:cond delay="1004"/>
                                          </p:stCondLst>
                                        </p:cTn>
                                        <p:tgtEl>
                                          <p:spTgt spid="10"/>
                                        </p:tgtEl>
                                      </p:cBhvr>
                                      <p:to x="100000" y="100000"/>
                                    </p:animScale>
                                    <p:animScale>
                                      <p:cBhvr>
                                        <p:cTn id="25" dur="20">
                                          <p:stCondLst>
                                            <p:cond delay="1231"/>
                                          </p:stCondLst>
                                        </p:cTn>
                                        <p:tgtEl>
                                          <p:spTgt spid="10"/>
                                        </p:tgtEl>
                                      </p:cBhvr>
                                      <p:to x="100000" y="90000"/>
                                    </p:animScale>
                                    <p:animScale>
                                      <p:cBhvr>
                                        <p:cTn id="26" dur="124" decel="50000">
                                          <p:stCondLst>
                                            <p:cond delay="1251"/>
                                          </p:stCondLst>
                                        </p:cTn>
                                        <p:tgtEl>
                                          <p:spTgt spid="10"/>
                                        </p:tgtEl>
                                      </p:cBhvr>
                                      <p:to x="100000" y="100000"/>
                                    </p:animScale>
                                    <p:animScale>
                                      <p:cBhvr>
                                        <p:cTn id="27" dur="20">
                                          <p:stCondLst>
                                            <p:cond delay="1356"/>
                                          </p:stCondLst>
                                        </p:cTn>
                                        <p:tgtEl>
                                          <p:spTgt spid="10"/>
                                        </p:tgtEl>
                                      </p:cBhvr>
                                      <p:to x="100000" y="95000"/>
                                    </p:animScale>
                                    <p:animScale>
                                      <p:cBhvr>
                                        <p:cTn id="28" dur="124" decel="50000">
                                          <p:stCondLst>
                                            <p:cond delay="1376"/>
                                          </p:stCondLst>
                                        </p:cTn>
                                        <p:tgtEl>
                                          <p:spTgt spid="10"/>
                                        </p:tgtEl>
                                      </p:cBhvr>
                                      <p:to x="100000" y="100000"/>
                                    </p:animScale>
                                  </p:childTnLst>
                                </p:cTn>
                              </p:par>
                            </p:childTnLst>
                          </p:cTn>
                        </p:par>
                        <p:par>
                          <p:cTn id="29" fill="hold">
                            <p:stCondLst>
                              <p:cond delay="5000"/>
                            </p:stCondLst>
                            <p:childTnLst>
                              <p:par>
                                <p:cTn id="30" presetID="21" presetClass="entr" presetSubtype="1" fill="hold" grpId="0" nodeType="afterEffect">
                                  <p:stCondLst>
                                    <p:cond delay="500"/>
                                  </p:stCondLst>
                                  <p:childTnLst>
                                    <p:set>
                                      <p:cBhvr>
                                        <p:cTn id="31" dur="1" fill="hold">
                                          <p:stCondLst>
                                            <p:cond delay="0"/>
                                          </p:stCondLst>
                                        </p:cTn>
                                        <p:tgtEl>
                                          <p:spTgt spid="13"/>
                                        </p:tgtEl>
                                        <p:attrNameLst>
                                          <p:attrName>style.visibility</p:attrName>
                                        </p:attrNameLst>
                                      </p:cBhvr>
                                      <p:to>
                                        <p:strVal val="visible"/>
                                      </p:to>
                                    </p:set>
                                    <p:animEffect transition="in" filter="wheel(1)">
                                      <p:cBhvr>
                                        <p:cTn id="32" dur="750"/>
                                        <p:tgtEl>
                                          <p:spTgt spid="13"/>
                                        </p:tgtEl>
                                      </p:cBhvr>
                                    </p:animEffect>
                                  </p:childTnLst>
                                </p:cTn>
                              </p:par>
                            </p:childTnLst>
                          </p:cTn>
                        </p:par>
                        <p:par>
                          <p:cTn id="33" fill="hold">
                            <p:stCondLst>
                              <p:cond delay="6250"/>
                            </p:stCondLst>
                            <p:childTnLst>
                              <p:par>
                                <p:cTn id="34" presetID="26" presetClass="entr" presetSubtype="0" fill="hold" grpId="0" nodeType="afterEffect">
                                  <p:stCondLst>
                                    <p:cond delay="50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435">
                                          <p:stCondLst>
                                            <p:cond delay="0"/>
                                          </p:stCondLst>
                                        </p:cTn>
                                        <p:tgtEl>
                                          <p:spTgt spid="12"/>
                                        </p:tgtEl>
                                      </p:cBhvr>
                                    </p:animEffect>
                                    <p:anim calcmode="lin" valueType="num">
                                      <p:cBhvr>
                                        <p:cTn id="37" dur="1367"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8" dur="498"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9" dur="498" tmFilter="0, 0; 0.125,0.2665; 0.25,0.4; 0.375,0.465; 0.5,0.5;  0.625,0.535; 0.75,0.6; 0.875,0.7335; 1,1">
                                          <p:stCondLst>
                                            <p:cond delay="498"/>
                                          </p:stCondLst>
                                        </p:cTn>
                                        <p:tgtEl>
                                          <p:spTgt spid="12"/>
                                        </p:tgtEl>
                                        <p:attrNameLst>
                                          <p:attrName>ppt_y</p:attrName>
                                        </p:attrNameLst>
                                      </p:cBhvr>
                                      <p:tavLst>
                                        <p:tav tm="0" fmla="#ppt_y-sin(pi*$)/9">
                                          <p:val>
                                            <p:fltVal val="0"/>
                                          </p:val>
                                        </p:tav>
                                        <p:tav tm="100000">
                                          <p:val>
                                            <p:fltVal val="1"/>
                                          </p:val>
                                        </p:tav>
                                      </p:tavLst>
                                    </p:anim>
                                    <p:anim calcmode="lin" valueType="num">
                                      <p:cBhvr>
                                        <p:cTn id="40" dur="249" tmFilter="0, 0; 0.125,0.2665; 0.25,0.4; 0.375,0.465; 0.5,0.5;  0.625,0.535; 0.75,0.6; 0.875,0.7335; 1,1">
                                          <p:stCondLst>
                                            <p:cond delay="993"/>
                                          </p:stCondLst>
                                        </p:cTn>
                                        <p:tgtEl>
                                          <p:spTgt spid="12"/>
                                        </p:tgtEl>
                                        <p:attrNameLst>
                                          <p:attrName>ppt_y</p:attrName>
                                        </p:attrNameLst>
                                      </p:cBhvr>
                                      <p:tavLst>
                                        <p:tav tm="0" fmla="#ppt_y-sin(pi*$)/27">
                                          <p:val>
                                            <p:fltVal val="0"/>
                                          </p:val>
                                        </p:tav>
                                        <p:tav tm="100000">
                                          <p:val>
                                            <p:fltVal val="1"/>
                                          </p:val>
                                        </p:tav>
                                      </p:tavLst>
                                    </p:anim>
                                    <p:anim calcmode="lin" valueType="num">
                                      <p:cBhvr>
                                        <p:cTn id="41" dur="123" tmFilter="0, 0; 0.125,0.2665; 0.25,0.4; 0.375,0.465; 0.5,0.5;  0.625,0.535; 0.75,0.6; 0.875,0.7335; 1,1">
                                          <p:stCondLst>
                                            <p:cond delay="1242"/>
                                          </p:stCondLst>
                                        </p:cTn>
                                        <p:tgtEl>
                                          <p:spTgt spid="12"/>
                                        </p:tgtEl>
                                        <p:attrNameLst>
                                          <p:attrName>ppt_y</p:attrName>
                                        </p:attrNameLst>
                                      </p:cBhvr>
                                      <p:tavLst>
                                        <p:tav tm="0" fmla="#ppt_y-sin(pi*$)/81">
                                          <p:val>
                                            <p:fltVal val="0"/>
                                          </p:val>
                                        </p:tav>
                                        <p:tav tm="100000">
                                          <p:val>
                                            <p:fltVal val="1"/>
                                          </p:val>
                                        </p:tav>
                                      </p:tavLst>
                                    </p:anim>
                                    <p:animScale>
                                      <p:cBhvr>
                                        <p:cTn id="42" dur="20">
                                          <p:stCondLst>
                                            <p:cond delay="487"/>
                                          </p:stCondLst>
                                        </p:cTn>
                                        <p:tgtEl>
                                          <p:spTgt spid="12"/>
                                        </p:tgtEl>
                                      </p:cBhvr>
                                      <p:to x="100000" y="60000"/>
                                    </p:animScale>
                                    <p:animScale>
                                      <p:cBhvr>
                                        <p:cTn id="43" dur="124" decel="50000">
                                          <p:stCondLst>
                                            <p:cond delay="507"/>
                                          </p:stCondLst>
                                        </p:cTn>
                                        <p:tgtEl>
                                          <p:spTgt spid="12"/>
                                        </p:tgtEl>
                                      </p:cBhvr>
                                      <p:to x="100000" y="100000"/>
                                    </p:animScale>
                                    <p:animScale>
                                      <p:cBhvr>
                                        <p:cTn id="44" dur="20">
                                          <p:stCondLst>
                                            <p:cond delay="984"/>
                                          </p:stCondLst>
                                        </p:cTn>
                                        <p:tgtEl>
                                          <p:spTgt spid="12"/>
                                        </p:tgtEl>
                                      </p:cBhvr>
                                      <p:to x="100000" y="80000"/>
                                    </p:animScale>
                                    <p:animScale>
                                      <p:cBhvr>
                                        <p:cTn id="45" dur="124" decel="50000">
                                          <p:stCondLst>
                                            <p:cond delay="1004"/>
                                          </p:stCondLst>
                                        </p:cTn>
                                        <p:tgtEl>
                                          <p:spTgt spid="12"/>
                                        </p:tgtEl>
                                      </p:cBhvr>
                                      <p:to x="100000" y="100000"/>
                                    </p:animScale>
                                    <p:animScale>
                                      <p:cBhvr>
                                        <p:cTn id="46" dur="20">
                                          <p:stCondLst>
                                            <p:cond delay="1231"/>
                                          </p:stCondLst>
                                        </p:cTn>
                                        <p:tgtEl>
                                          <p:spTgt spid="12"/>
                                        </p:tgtEl>
                                      </p:cBhvr>
                                      <p:to x="100000" y="90000"/>
                                    </p:animScale>
                                    <p:animScale>
                                      <p:cBhvr>
                                        <p:cTn id="47" dur="124" decel="50000">
                                          <p:stCondLst>
                                            <p:cond delay="1251"/>
                                          </p:stCondLst>
                                        </p:cTn>
                                        <p:tgtEl>
                                          <p:spTgt spid="12"/>
                                        </p:tgtEl>
                                      </p:cBhvr>
                                      <p:to x="100000" y="100000"/>
                                    </p:animScale>
                                    <p:animScale>
                                      <p:cBhvr>
                                        <p:cTn id="48" dur="20">
                                          <p:stCondLst>
                                            <p:cond delay="1356"/>
                                          </p:stCondLst>
                                        </p:cTn>
                                        <p:tgtEl>
                                          <p:spTgt spid="12"/>
                                        </p:tgtEl>
                                      </p:cBhvr>
                                      <p:to x="100000" y="95000"/>
                                    </p:animScale>
                                    <p:animScale>
                                      <p:cBhvr>
                                        <p:cTn id="49" dur="124" decel="50000">
                                          <p:stCondLst>
                                            <p:cond delay="1376"/>
                                          </p:stCondLst>
                                        </p:cTn>
                                        <p:tgtEl>
                                          <p:spTgt spid="12"/>
                                        </p:tgtEl>
                                      </p:cBhvr>
                                      <p:to x="100000" y="100000"/>
                                    </p:animScale>
                                  </p:childTnLst>
                                </p:cTn>
                              </p:par>
                            </p:childTnLst>
                          </p:cTn>
                        </p:par>
                        <p:par>
                          <p:cTn id="50" fill="hold">
                            <p:stCondLst>
                              <p:cond delay="8250"/>
                            </p:stCondLst>
                            <p:childTnLst>
                              <p:par>
                                <p:cTn id="51" presetID="6" presetClass="entr" presetSubtype="16" fill="hold" grpId="0" nodeType="afterEffect">
                                  <p:stCondLst>
                                    <p:cond delay="750"/>
                                  </p:stCondLst>
                                  <p:childTnLst>
                                    <p:set>
                                      <p:cBhvr>
                                        <p:cTn id="52" dur="1" fill="hold">
                                          <p:stCondLst>
                                            <p:cond delay="0"/>
                                          </p:stCondLst>
                                        </p:cTn>
                                        <p:tgtEl>
                                          <p:spTgt spid="15"/>
                                        </p:tgtEl>
                                        <p:attrNameLst>
                                          <p:attrName>style.visibility</p:attrName>
                                        </p:attrNameLst>
                                      </p:cBhvr>
                                      <p:to>
                                        <p:strVal val="visible"/>
                                      </p:to>
                                    </p:set>
                                    <p:animEffect transition="in" filter="circle(in)">
                                      <p:cBhvr>
                                        <p:cTn id="53" dur="1750"/>
                                        <p:tgtEl>
                                          <p:spTgt spid="15"/>
                                        </p:tgtEl>
                                      </p:cBhvr>
                                    </p:animEffect>
                                  </p:childTnLst>
                                </p:cTn>
                              </p:par>
                            </p:childTnLst>
                          </p:cTn>
                        </p:par>
                        <p:par>
                          <p:cTn id="54" fill="hold">
                            <p:stCondLst>
                              <p:cond delay="10750"/>
                            </p:stCondLst>
                            <p:childTnLst>
                              <p:par>
                                <p:cTn id="55" presetID="14" presetClass="entr" presetSubtype="10" fill="hold" grpId="0" nodeType="afterEffect">
                                  <p:stCondLst>
                                    <p:cond delay="250"/>
                                  </p:stCondLst>
                                  <p:childTnLst>
                                    <p:set>
                                      <p:cBhvr>
                                        <p:cTn id="56" dur="1" fill="hold">
                                          <p:stCondLst>
                                            <p:cond delay="0"/>
                                          </p:stCondLst>
                                        </p:cTn>
                                        <p:tgtEl>
                                          <p:spTgt spid="16"/>
                                        </p:tgtEl>
                                        <p:attrNameLst>
                                          <p:attrName>style.visibility</p:attrName>
                                        </p:attrNameLst>
                                      </p:cBhvr>
                                      <p:to>
                                        <p:strVal val="visible"/>
                                      </p:to>
                                    </p:set>
                                    <p:animEffect transition="in" filter="randombar(horizontal)">
                                      <p:cBhvr>
                                        <p:cTn id="57" dur="500"/>
                                        <p:tgtEl>
                                          <p:spTgt spid="16"/>
                                        </p:tgtEl>
                                      </p:cBhvr>
                                    </p:animEffect>
                                  </p:childTnLst>
                                </p:cTn>
                              </p:par>
                            </p:childTnLst>
                          </p:cTn>
                        </p:par>
                        <p:par>
                          <p:cTn id="58" fill="hold">
                            <p:stCondLst>
                              <p:cond delay="11500"/>
                            </p:stCondLst>
                            <p:childTnLst>
                              <p:par>
                                <p:cTn id="59" presetID="6" presetClass="entr" presetSubtype="16" fill="hold" grpId="0" nodeType="after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circle(in)">
                                      <p:cBhvr>
                                        <p:cTn id="61"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animBg="1"/>
      <p:bldP spid="13" grpId="0"/>
      <p:bldP spid="14" grpId="0"/>
      <p:bldP spid="15" grpId="0" animBg="1"/>
      <p:bldP spid="16" grpId="0"/>
    </p:bldLst>
  </p:timing>
</p:sld>
</file>

<file path=ppt/theme/theme1.xml><?xml version="1.0" encoding="utf-8"?>
<a:theme xmlns:a="http://schemas.openxmlformats.org/drawingml/2006/main" name="Creative Startup Pitch Deck">
  <a:themeElements>
    <a:clrScheme name="Simple Light">
      <a:dk1>
        <a:srgbClr val="FFFFFF"/>
      </a:dk1>
      <a:lt1>
        <a:srgbClr val="132644"/>
      </a:lt1>
      <a:dk2>
        <a:srgbClr val="1645D3"/>
      </a:dk2>
      <a:lt2>
        <a:srgbClr val="8AC1DC"/>
      </a:lt2>
      <a:accent1>
        <a:srgbClr val="E0FE68"/>
      </a:accent1>
      <a:accent2>
        <a:srgbClr val="9900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2107</TotalTime>
  <Words>2134</Words>
  <Application>Microsoft Office PowerPoint</Application>
  <PresentationFormat>On-screen Show (16:9)</PresentationFormat>
  <Paragraphs>197</Paragraphs>
  <Slides>22</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Krona One</vt:lpstr>
      <vt:lpstr>Wingdings</vt:lpstr>
      <vt:lpstr>Arimo</vt:lpstr>
      <vt:lpstr>Playfair Display</vt:lpstr>
      <vt:lpstr>Poppins</vt:lpstr>
      <vt:lpstr>Courier New</vt:lpstr>
      <vt:lpstr>Arial</vt:lpstr>
      <vt:lpstr>Montserrat</vt:lpstr>
      <vt:lpstr>Montserrat Black</vt:lpstr>
      <vt:lpstr>Montserrat ExtraBold</vt:lpstr>
      <vt:lpstr>Creative Startup Pitch Deck</vt:lpstr>
      <vt:lpstr>BÁO CÁO CUỐI KỲ : THỊ GIÁC MÁY TÍNH  ĐỀ TÀI : NHẬN DIỆN BIỂN BÁO GIAO THÔNG </vt:lpstr>
      <vt:lpstr> THỨ TỰ TRÌNH BÀY BÀI BÁO CÁO : gồm 3 phần</vt:lpstr>
      <vt:lpstr>1 . Vài trò của đề tài</vt:lpstr>
      <vt:lpstr>2.Mục tiêu </vt:lpstr>
      <vt:lpstr>PowerPoint Presentation</vt:lpstr>
      <vt:lpstr>GIỚI THIỆU TỔNG QUAN </vt:lpstr>
      <vt:lpstr>CƠ SỞ LÝ THUYẾT ĐỂ XÂY DỰNG NÊN MÔ HÌNH</vt:lpstr>
      <vt:lpstr>Tiền xử lý dữ liệu</vt:lpstr>
      <vt:lpstr>Kiến trúc của mạng CNN</vt:lpstr>
      <vt:lpstr>Kiến trúc mạng CNN </vt:lpstr>
      <vt:lpstr>Thư viện dùng để huấn luyện mạng CNN </vt:lpstr>
      <vt:lpstr>Mô hình nhận dạng biển báo giao thông</vt:lpstr>
      <vt:lpstr>Mô hình nhận dạng biển báo giao thông</vt:lpstr>
      <vt:lpstr>Mô hình nhận dạng biển báo giao thông</vt:lpstr>
      <vt:lpstr>Mô hình nhận dạng biển báo giao thông</vt:lpstr>
      <vt:lpstr>Mô hình nhận dạng biển báo giao thông</vt:lpstr>
      <vt:lpstr>Mô hình nhận dạng biển báo giao thông</vt:lpstr>
      <vt:lpstr>Mô hình nhận dạng biển báo giao thông</vt:lpstr>
      <vt:lpstr>Mô hình nhận dạng biển báo giao thông</vt:lpstr>
      <vt:lpstr>KẾT QUẢ THỰC HIỆN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 FROM BUSINESS CARDS USING DEEP  LEARNING MODELS</dc:title>
  <dc:creator>Dang lê minh</dc:creator>
  <cp:lastModifiedBy>Dang lê minh</cp:lastModifiedBy>
  <cp:revision>148</cp:revision>
  <dcterms:modified xsi:type="dcterms:W3CDTF">2025-05-19T12:36:41Z</dcterms:modified>
</cp:coreProperties>
</file>